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7"/>
  </p:notesMasterIdLst>
  <p:handoutMasterIdLst>
    <p:handoutMasterId r:id="rId48"/>
  </p:handoutMasterIdLst>
  <p:sldIdLst>
    <p:sldId id="256" r:id="rId5"/>
    <p:sldId id="711" r:id="rId6"/>
    <p:sldId id="712" r:id="rId7"/>
    <p:sldId id="715" r:id="rId8"/>
    <p:sldId id="716" r:id="rId9"/>
    <p:sldId id="760" r:id="rId10"/>
    <p:sldId id="767" r:id="rId11"/>
    <p:sldId id="766" r:id="rId12"/>
    <p:sldId id="774" r:id="rId13"/>
    <p:sldId id="768" r:id="rId14"/>
    <p:sldId id="769" r:id="rId15"/>
    <p:sldId id="770" r:id="rId16"/>
    <p:sldId id="771" r:id="rId17"/>
    <p:sldId id="772" r:id="rId18"/>
    <p:sldId id="773" r:id="rId19"/>
    <p:sldId id="775" r:id="rId20"/>
    <p:sldId id="776" r:id="rId21"/>
    <p:sldId id="761" r:id="rId22"/>
    <p:sldId id="777" r:id="rId23"/>
    <p:sldId id="779" r:id="rId24"/>
    <p:sldId id="778" r:id="rId25"/>
    <p:sldId id="780" r:id="rId26"/>
    <p:sldId id="762" r:id="rId27"/>
    <p:sldId id="781" r:id="rId28"/>
    <p:sldId id="763" r:id="rId29"/>
    <p:sldId id="782" r:id="rId30"/>
    <p:sldId id="764" r:id="rId31"/>
    <p:sldId id="765" r:id="rId32"/>
    <p:sldId id="784" r:id="rId33"/>
    <p:sldId id="783" r:id="rId34"/>
    <p:sldId id="785" r:id="rId35"/>
    <p:sldId id="786" r:id="rId36"/>
    <p:sldId id="787" r:id="rId37"/>
    <p:sldId id="788" r:id="rId38"/>
    <p:sldId id="789" r:id="rId39"/>
    <p:sldId id="790" r:id="rId40"/>
    <p:sldId id="791" r:id="rId41"/>
    <p:sldId id="792" r:id="rId42"/>
    <p:sldId id="793" r:id="rId43"/>
    <p:sldId id="794" r:id="rId44"/>
    <p:sldId id="795" r:id="rId45"/>
    <p:sldId id="796" r:id="rId46"/>
  </p:sldIdLst>
  <p:sldSz cx="9144000" cy="6858000" type="screen4x3"/>
  <p:notesSz cx="9928225" cy="6797675"/>
  <p:custDataLst>
    <p:tags r:id="rId4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56" d="100"/>
          <a:sy n="56" d="100"/>
        </p:scale>
        <p:origin x="72" y="46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811073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923421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339093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4521929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80326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917694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250734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332124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13358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10483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9772847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7447289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4740125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1350096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5805590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2533057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40102252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41832508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7987549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3181429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130464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7084947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2759259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8785194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17554570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4037233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8494257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3847876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7232152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1970908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19061270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37542589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1776030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654810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539625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225295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28.xml"/><Relationship Id="rId3" Type="http://schemas.openxmlformats.org/officeDocument/2006/relationships/slide" Target="../slides/slide8.xml"/><Relationship Id="rId7" Type="http://schemas.openxmlformats.org/officeDocument/2006/relationships/slide" Target="../slides/slide27.xml"/><Relationship Id="rId2"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 Target="../slides/slide25.xml"/><Relationship Id="rId5" Type="http://schemas.openxmlformats.org/officeDocument/2006/relationships/slide" Target="../slides/slide23.xml"/><Relationship Id="rId4" Type="http://schemas.openxmlformats.org/officeDocument/2006/relationships/slide" Target="../slides/slide18.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519246" y="620688"/>
            <a:ext cx="137323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Exam Questions</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00616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 –</a:t>
            </a:r>
            <a:r>
              <a:rPr lang="en-GB" sz="1100" b="1" baseline="0"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Authority</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1274527" y="620688"/>
            <a:ext cx="132266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1.2 - Confidentiality</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2648082" y="620688"/>
            <a:ext cx="118587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1.3 - Constraints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3871195" y="620688"/>
            <a:ext cx="106731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1.4 – Checking</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4975750" y="620688"/>
            <a:ext cx="116228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1.5 – IT Security</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8" action="ppaction://hlinksldjump"/>
          </p:cNvPr>
          <p:cNvSpPr/>
          <p:nvPr userDrawn="1"/>
        </p:nvSpPr>
        <p:spPr>
          <a:xfrm>
            <a:off x="6175275" y="620688"/>
            <a:ext cx="1306733" cy="365574"/>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1.6 – Employment</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2.2%20-%20Tasks/2.2%20-%20Activity%207.2%20-%20Organisational%20Support.docx"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hyperlink" Target="LO1%20-%20Tasks/Activity%201.1%20-%20Chain%20of%20Command%20and%20Span%20of%20Control.docx"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hyperlink" Target="LO1%20-%20Tasks/Activity%201.3%20-%20Conflict%20of%20Control.doc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google.fr/search?q=confidentiality+breach+cases&amp;rlz=1C1AVNE_enFR699FR699&amp;oq=confidentiality+breach+&amp;aqs=chrome.1.69i57j0l5.7604j0j8&amp;sourceid=chrome&amp;ie=UTF-8"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445224"/>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Understand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Protocols to be followed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when working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Business</a:t>
            </a:r>
            <a:endPar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02 – Working In Business</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4000" dirty="0"/>
              <a:t>1.1 </a:t>
            </a:r>
            <a:r>
              <a:rPr lang="en-US" sz="4000" dirty="0" smtClean="0"/>
              <a:t>- The Authority Protocols</a:t>
            </a:r>
            <a:endParaRPr lang="en-US" sz="4000" dirty="0"/>
          </a:p>
        </p:txBody>
      </p:sp>
      <p:graphicFrame>
        <p:nvGraphicFramePr>
          <p:cNvPr id="6" name="Table 5"/>
          <p:cNvGraphicFramePr>
            <a:graphicFrameLocks noGrp="1"/>
          </p:cNvGraphicFramePr>
          <p:nvPr>
            <p:extLst>
              <p:ext uri="{D42A27DB-BD31-4B8C-83A1-F6EECF244321}">
                <p14:modId xmlns:p14="http://schemas.microsoft.com/office/powerpoint/2010/main" val="582175756"/>
              </p:ext>
            </p:extLst>
          </p:nvPr>
        </p:nvGraphicFramePr>
        <p:xfrm>
          <a:off x="251520" y="1052736"/>
          <a:ext cx="8496622" cy="5400600"/>
        </p:xfrm>
        <a:graphic>
          <a:graphicData uri="http://schemas.openxmlformats.org/drawingml/2006/table">
            <a:tbl>
              <a:tblPr firstRow="1" bandRow="1">
                <a:tableStyleId>{2D5ABB26-0587-4C30-8999-92F81FD0307C}</a:tableStyleId>
              </a:tblPr>
              <a:tblGrid>
                <a:gridCol w="8496622"/>
              </a:tblGrid>
              <a:tr h="5400600">
                <a:tc>
                  <a:txBody>
                    <a:bodyPr/>
                    <a:lstStyle/>
                    <a:p>
                      <a:pPr marL="0" lvl="0" indent="0">
                        <a:buClr>
                          <a:srgbClr val="00B050"/>
                        </a:buClr>
                        <a:buFont typeface="Wingdings 3" panose="05040102010807070707" pitchFamily="18" charset="2"/>
                        <a:buNone/>
                      </a:pPr>
                      <a:r>
                        <a:rPr kumimoji="0" lang="en-US" sz="1700" b="1" kern="1200" dirty="0" smtClean="0">
                          <a:solidFill>
                            <a:srgbClr val="0070C0"/>
                          </a:solidFill>
                          <a:effectLst/>
                          <a:latin typeface="Calibri" panose="020F0502020204030204" pitchFamily="34" charset="0"/>
                          <a:ea typeface="+mn-ea"/>
                          <a:cs typeface="+mn-cs"/>
                        </a:rPr>
                        <a:t>Case Study Example</a:t>
                      </a:r>
                    </a:p>
                    <a:p>
                      <a:pPr marL="285750" lvl="0" indent="-285750">
                        <a:buClr>
                          <a:srgbClr val="00B050"/>
                        </a:buClr>
                        <a:buFont typeface="Wingdings 3" panose="05040102010807070707" pitchFamily="18" charset="2"/>
                        <a:buChar char=""/>
                      </a:pPr>
                      <a:r>
                        <a:rPr kumimoji="0" lang="en-US" sz="1700" b="0" kern="1200" dirty="0" smtClean="0">
                          <a:solidFill>
                            <a:srgbClr val="0070C0"/>
                          </a:solidFill>
                          <a:effectLst/>
                          <a:latin typeface="Calibri" panose="020F0502020204030204" pitchFamily="34" charset="0"/>
                          <a:ea typeface="+mn-ea"/>
                          <a:cs typeface="+mn-cs"/>
                        </a:rPr>
                        <a:t>John’s business has expanded rapidly. More employees have been appointed.</a:t>
                      </a:r>
                      <a:r>
                        <a:rPr kumimoji="0" lang="en-US" sz="1700" b="0" kern="1200" baseline="0" dirty="0" smtClean="0">
                          <a:solidFill>
                            <a:srgbClr val="0070C0"/>
                          </a:solidFill>
                          <a:effectLst/>
                          <a:latin typeface="Calibri" panose="020F0502020204030204" pitchFamily="34" charset="0"/>
                          <a:ea typeface="+mn-ea"/>
                          <a:cs typeface="+mn-cs"/>
                        </a:rPr>
                        <a:t> Some of them managed the shop because John spent more time on office work. Shop opening hours were lengthened, Eventually, John decided to open 4 further stores in other towns. It became clear to John that his business needed the advantages of limited company status (unit 01).</a:t>
                      </a:r>
                    </a:p>
                    <a:p>
                      <a:pPr marL="285750" lvl="0" indent="-285750">
                        <a:buClr>
                          <a:srgbClr val="00B050"/>
                        </a:buClr>
                        <a:buFont typeface="Wingdings 3" panose="05040102010807070707" pitchFamily="18" charset="2"/>
                        <a:buChar char=""/>
                      </a:pPr>
                      <a:r>
                        <a:rPr kumimoji="0" lang="en-US" sz="1700" b="0" kern="1200" baseline="0" dirty="0" smtClean="0">
                          <a:solidFill>
                            <a:srgbClr val="0070C0"/>
                          </a:solidFill>
                          <a:effectLst/>
                          <a:latin typeface="Calibri" panose="020F0502020204030204" pitchFamily="34" charset="0"/>
                          <a:ea typeface="+mn-ea"/>
                          <a:cs typeface="+mn-cs"/>
                        </a:rPr>
                        <a:t>A business friend agreed to buy shares and become one of the directors of the company. As the organisation was growing, John decided it needed a clear structure. After discussions with his directors and senior managers, he drew out the chart below.</a:t>
                      </a:r>
                      <a:endParaRPr kumimoji="0" lang="en-US" sz="1700" b="0" kern="1200" dirty="0" smtClean="0">
                        <a:solidFill>
                          <a:srgbClr val="0070C0"/>
                        </a:solidFill>
                        <a:effectLst/>
                        <a:latin typeface="Calibri" panose="020F0502020204030204" pitchFamily="34" charset="0"/>
                        <a:ea typeface="+mn-ea"/>
                        <a:cs typeface="+mn-cs"/>
                      </a:endParaRPr>
                    </a:p>
                  </a:txBody>
                  <a:tcPr/>
                </a:tc>
              </a:tr>
            </a:tbl>
          </a:graphicData>
        </a:graphic>
      </p:graphicFrame>
      <p:sp>
        <p:nvSpPr>
          <p:cNvPr id="7" name="TextBox 6">
            <a:hlinkClick r:id="rId3" action="ppaction://hlinkfile"/>
          </p:cNvPr>
          <p:cNvSpPr txBox="1"/>
          <p:nvPr/>
        </p:nvSpPr>
        <p:spPr>
          <a:xfrm>
            <a:off x="8460432" y="1162034"/>
            <a:ext cx="360040" cy="707886"/>
          </a:xfrm>
          <a:prstGeom prst="rect">
            <a:avLst/>
          </a:prstGeom>
          <a:noFill/>
        </p:spPr>
        <p:txBody>
          <a:bodyPr wrap="square" rtlCol="0">
            <a:spAutoFit/>
          </a:bodyPr>
          <a:lstStyle/>
          <a:p>
            <a:r>
              <a:rPr lang="en-US" sz="4000" b="1" dirty="0" smtClean="0">
                <a:solidFill>
                  <a:srgbClr val="F53939"/>
                </a:solidFill>
              </a:rPr>
              <a:t>?</a:t>
            </a:r>
            <a:endParaRPr lang="en-GB" sz="2400" b="1" dirty="0">
              <a:solidFill>
                <a:srgbClr val="F53939"/>
              </a:solidFill>
            </a:endParaRPr>
          </a:p>
        </p:txBody>
      </p:sp>
      <p:sp>
        <p:nvSpPr>
          <p:cNvPr id="9" name="TextBox 8"/>
          <p:cNvSpPr txBox="1"/>
          <p:nvPr/>
        </p:nvSpPr>
        <p:spPr>
          <a:xfrm>
            <a:off x="4743153" y="4386590"/>
            <a:ext cx="1773063"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Financial Director</a:t>
            </a:r>
            <a:endParaRPr lang="en-GB" sz="1600" dirty="0"/>
          </a:p>
        </p:txBody>
      </p:sp>
      <p:sp>
        <p:nvSpPr>
          <p:cNvPr id="10" name="TextBox 9"/>
          <p:cNvSpPr txBox="1"/>
          <p:nvPr/>
        </p:nvSpPr>
        <p:spPr>
          <a:xfrm>
            <a:off x="6732240" y="4428401"/>
            <a:ext cx="194056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Human Resources</a:t>
            </a:r>
            <a:br>
              <a:rPr lang="en-US" sz="1600" dirty="0" smtClean="0"/>
            </a:br>
            <a:r>
              <a:rPr lang="en-US" sz="1600" dirty="0" smtClean="0"/>
              <a:t>Director</a:t>
            </a:r>
            <a:endParaRPr lang="en-GB" sz="1600" dirty="0"/>
          </a:p>
        </p:txBody>
      </p:sp>
      <p:sp>
        <p:nvSpPr>
          <p:cNvPr id="11" name="TextBox 10"/>
          <p:cNvSpPr txBox="1"/>
          <p:nvPr/>
        </p:nvSpPr>
        <p:spPr>
          <a:xfrm>
            <a:off x="467544" y="5009346"/>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Store Managers</a:t>
            </a:r>
            <a:endParaRPr lang="en-GB" sz="1600" dirty="0"/>
          </a:p>
        </p:txBody>
      </p:sp>
      <p:sp>
        <p:nvSpPr>
          <p:cNvPr id="12" name="TextBox 11"/>
          <p:cNvSpPr txBox="1"/>
          <p:nvPr/>
        </p:nvSpPr>
        <p:spPr>
          <a:xfrm>
            <a:off x="6876256" y="5301208"/>
            <a:ext cx="164780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Administrative Assistant</a:t>
            </a:r>
            <a:endParaRPr lang="en-GB" sz="1600" dirty="0"/>
          </a:p>
        </p:txBody>
      </p:sp>
      <p:cxnSp>
        <p:nvCxnSpPr>
          <p:cNvPr id="13" name="Straight Connector 12"/>
          <p:cNvCxnSpPr/>
          <p:nvPr/>
        </p:nvCxnSpPr>
        <p:spPr>
          <a:xfrm>
            <a:off x="2555776" y="4149080"/>
            <a:ext cx="4968552"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306518" y="4797152"/>
            <a:ext cx="2257370"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555776" y="4149080"/>
            <a:ext cx="0" cy="182217"/>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5652120" y="4149080"/>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524328" y="4149081"/>
            <a:ext cx="0" cy="27932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2" idx="0"/>
            <a:endCxn id="10" idx="2"/>
          </p:cNvCxnSpPr>
          <p:nvPr/>
        </p:nvCxnSpPr>
        <p:spPr>
          <a:xfrm flipV="1">
            <a:off x="7700156" y="5013176"/>
            <a:ext cx="2364" cy="288032"/>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5652120" y="4725145"/>
            <a:ext cx="0" cy="360039"/>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796408" y="5004465"/>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Book-Keeper</a:t>
            </a:r>
            <a:endParaRPr lang="en-GB" sz="1600" dirty="0"/>
          </a:p>
        </p:txBody>
      </p:sp>
      <p:cxnSp>
        <p:nvCxnSpPr>
          <p:cNvPr id="22" name="Straight Connector 21"/>
          <p:cNvCxnSpPr/>
          <p:nvPr/>
        </p:nvCxnSpPr>
        <p:spPr>
          <a:xfrm flipV="1">
            <a:off x="3563888" y="4797152"/>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314922" y="4797152"/>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1306518" y="5343020"/>
            <a:ext cx="0" cy="96630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67544" y="6258798"/>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Shop Workers</a:t>
            </a:r>
            <a:endParaRPr lang="en-GB" sz="1600" dirty="0"/>
          </a:p>
        </p:txBody>
      </p:sp>
      <p:sp>
        <p:nvSpPr>
          <p:cNvPr id="27" name="TextBox 26"/>
          <p:cNvSpPr txBox="1"/>
          <p:nvPr/>
        </p:nvSpPr>
        <p:spPr>
          <a:xfrm>
            <a:off x="467544" y="5661248"/>
            <a:ext cx="252028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Assistant Store Managers</a:t>
            </a:r>
            <a:endParaRPr lang="en-GB" sz="1600" dirty="0"/>
          </a:p>
        </p:txBody>
      </p:sp>
      <p:cxnSp>
        <p:nvCxnSpPr>
          <p:cNvPr id="28" name="Straight Connector 27"/>
          <p:cNvCxnSpPr/>
          <p:nvPr/>
        </p:nvCxnSpPr>
        <p:spPr>
          <a:xfrm flipV="1">
            <a:off x="2412790" y="4551095"/>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653646" y="4331297"/>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Sales Manager</a:t>
            </a:r>
            <a:endParaRPr lang="en-GB" sz="1600" dirty="0"/>
          </a:p>
        </p:txBody>
      </p:sp>
      <p:cxnSp>
        <p:nvCxnSpPr>
          <p:cNvPr id="30" name="Straight Connector 29"/>
          <p:cNvCxnSpPr/>
          <p:nvPr/>
        </p:nvCxnSpPr>
        <p:spPr>
          <a:xfrm flipV="1">
            <a:off x="4427984" y="3932550"/>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843808" y="3717032"/>
            <a:ext cx="3096344"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a:t>Chief Executive - </a:t>
            </a:r>
            <a:r>
              <a:rPr lang="en-US" sz="1600" dirty="0" smtClean="0"/>
              <a:t>John Smith</a:t>
            </a:r>
            <a:endParaRPr lang="en-GB" sz="1600" dirty="0"/>
          </a:p>
        </p:txBody>
      </p:sp>
      <p:sp>
        <p:nvSpPr>
          <p:cNvPr id="33" name="TextBox 32"/>
          <p:cNvSpPr txBox="1"/>
          <p:nvPr/>
        </p:nvSpPr>
        <p:spPr>
          <a:xfrm>
            <a:off x="2411760" y="5004465"/>
            <a:ext cx="2232248"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Purchasing Manager</a:t>
            </a:r>
            <a:endParaRPr lang="en-GB" sz="1600" dirty="0"/>
          </a:p>
        </p:txBody>
      </p:sp>
    </p:spTree>
    <p:extLst>
      <p:ext uri="{BB962C8B-B14F-4D97-AF65-F5344CB8AC3E}">
        <p14:creationId xmlns:p14="http://schemas.microsoft.com/office/powerpoint/2010/main" val="363926438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1950" dirty="0" smtClean="0"/>
              <a:t>1.1 – Why does organisational structure change as a business expands?</a:t>
            </a:r>
            <a:endParaRPr lang="en-GB" sz="195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246226352"/>
              </p:ext>
            </p:extLst>
          </p:nvPr>
        </p:nvGraphicFramePr>
        <p:xfrm>
          <a:off x="251520" y="1052736"/>
          <a:ext cx="8496622" cy="5400600"/>
        </p:xfrm>
        <a:graphic>
          <a:graphicData uri="http://schemas.openxmlformats.org/drawingml/2006/table">
            <a:tbl>
              <a:tblPr firstRow="1" bandRow="1">
                <a:tableStyleId>{2D5ABB26-0587-4C30-8999-92F81FD0307C}</a:tableStyleId>
              </a:tblPr>
              <a:tblGrid>
                <a:gridCol w="8496622"/>
              </a:tblGrid>
              <a:tr h="5400600">
                <a:tc>
                  <a:txBody>
                    <a:bodyPr/>
                    <a:lstStyle/>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In fact, this is a typical organisational chart for many businesses. The most important features are as follows:</a:t>
                      </a:r>
                    </a:p>
                    <a:p>
                      <a:pPr marL="625475" lvl="0" indent="-342900">
                        <a:buClr>
                          <a:srgbClr val="00B050"/>
                        </a:buClr>
                        <a:buFont typeface="Arial" panose="020B0604020202020204" pitchFamily="34" charset="0"/>
                        <a:buChar char="•"/>
                      </a:pPr>
                      <a:r>
                        <a:rPr kumimoji="0" lang="en-US" sz="2000" b="0" kern="1200" baseline="0" dirty="0" smtClean="0">
                          <a:solidFill>
                            <a:schemeClr val="tx1"/>
                          </a:solidFill>
                          <a:effectLst/>
                          <a:latin typeface="Calibri" panose="020F0502020204030204" pitchFamily="34" charset="0"/>
                          <a:ea typeface="+mn-ea"/>
                          <a:cs typeface="+mn-cs"/>
                        </a:rPr>
                        <a:t>It is a hierarchy. This means that there are different levels in the organisation. Each level has a different degree of authority. People on the same level of hierarchy have the same degree of authority. There are 5 levels of hierarchy from Chief Executive to Shop Worker.</a:t>
                      </a:r>
                    </a:p>
                    <a:p>
                      <a:pPr marL="625475" lvl="0" indent="-342900">
                        <a:buClr>
                          <a:srgbClr val="00B050"/>
                        </a:buClr>
                        <a:buFont typeface="Arial" panose="020B0604020202020204" pitchFamily="34" charset="0"/>
                        <a:buChar char="•"/>
                      </a:pPr>
                      <a:r>
                        <a:rPr kumimoji="0" lang="en-US" sz="2000" b="0" kern="1200" baseline="0" dirty="0" smtClean="0">
                          <a:solidFill>
                            <a:schemeClr val="tx1"/>
                          </a:solidFill>
                          <a:effectLst/>
                          <a:latin typeface="Calibri" panose="020F0502020204030204" pitchFamily="34" charset="0"/>
                          <a:ea typeface="+mn-ea"/>
                          <a:cs typeface="+mn-cs"/>
                        </a:rPr>
                        <a:t>It is organized into departments, each of which has a particular job or function.</a:t>
                      </a:r>
                    </a:p>
                    <a:p>
                      <a:pPr marL="625475" lvl="0" indent="-342900">
                        <a:buClr>
                          <a:srgbClr val="00B050"/>
                        </a:buClr>
                        <a:buFont typeface="Arial" panose="020B0604020202020204" pitchFamily="34" charset="0"/>
                        <a:buChar char="•"/>
                      </a:pPr>
                      <a:r>
                        <a:rPr kumimoji="0" lang="en-US" sz="2000" b="0" kern="1200" baseline="0" dirty="0" smtClean="0">
                          <a:solidFill>
                            <a:schemeClr val="tx1"/>
                          </a:solidFill>
                          <a:effectLst/>
                          <a:latin typeface="Calibri" panose="020F0502020204030204" pitchFamily="34" charset="0"/>
                          <a:ea typeface="+mn-ea"/>
                          <a:cs typeface="+mn-cs"/>
                        </a:rPr>
                        <a:t>As there are different levels of management, there is a </a:t>
                      </a:r>
                      <a:r>
                        <a:rPr kumimoji="0" lang="en-US" sz="2000" b="1" kern="1200" baseline="0" dirty="0" smtClean="0">
                          <a:solidFill>
                            <a:srgbClr val="FF0000"/>
                          </a:solidFill>
                          <a:effectLst/>
                          <a:latin typeface="Calibri" panose="020F0502020204030204" pitchFamily="34" charset="0"/>
                          <a:ea typeface="+mn-ea"/>
                          <a:cs typeface="+mn-cs"/>
                        </a:rPr>
                        <a:t>chain of command.</a:t>
                      </a:r>
                      <a:r>
                        <a:rPr kumimoji="0" lang="en-US" sz="2000" b="1" kern="1200" baseline="0" dirty="0" smtClean="0">
                          <a:solidFill>
                            <a:schemeClr val="tx1"/>
                          </a:solidFill>
                          <a:effectLst/>
                          <a:latin typeface="Calibri" panose="020F0502020204030204" pitchFamily="34" charset="0"/>
                          <a:ea typeface="+mn-ea"/>
                          <a:cs typeface="+mn-cs"/>
                        </a:rPr>
                        <a:t> </a:t>
                      </a:r>
                      <a:r>
                        <a:rPr kumimoji="0" lang="en-US" sz="2000" b="0" kern="1200" baseline="0" dirty="0" smtClean="0">
                          <a:solidFill>
                            <a:schemeClr val="tx1"/>
                          </a:solidFill>
                          <a:effectLst/>
                          <a:latin typeface="Calibri" panose="020F0502020204030204" pitchFamily="34" charset="0"/>
                          <a:ea typeface="+mn-ea"/>
                          <a:cs typeface="+mn-cs"/>
                        </a:rPr>
                        <a:t>This is how power and authority are passed down from the top to the lower levels in the organisation. Because Rehab Food Stores is still quite a small business, the chain of command is quite short as there are not many levels of management. Bigger businesses are likely to have more levels of hierarchy and therefor a longer chain of command.</a:t>
                      </a:r>
                    </a:p>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John decided to give a copy of this chart to all members of staff. He considered that there were several advantages in both constructing the organisation chart as a hierarchy and informing everybody of it.</a:t>
                      </a:r>
                    </a:p>
                  </a:txBody>
                  <a:tcPr/>
                </a:tc>
              </a:tr>
            </a:tbl>
          </a:graphicData>
        </a:graphic>
      </p:graphicFrame>
    </p:spTree>
    <p:extLst>
      <p:ext uri="{BB962C8B-B14F-4D97-AF65-F5344CB8AC3E}">
        <p14:creationId xmlns:p14="http://schemas.microsoft.com/office/powerpoint/2010/main" val="38343599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800" dirty="0" smtClean="0"/>
              <a:t>1.1 – Advantages of an organisational chart</a:t>
            </a:r>
            <a:endParaRPr lang="en-GB" sz="28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268810956"/>
              </p:ext>
            </p:extLst>
          </p:nvPr>
        </p:nvGraphicFramePr>
        <p:xfrm>
          <a:off x="251520" y="1124744"/>
          <a:ext cx="4608512" cy="5400600"/>
        </p:xfrm>
        <a:graphic>
          <a:graphicData uri="http://schemas.openxmlformats.org/drawingml/2006/table">
            <a:tbl>
              <a:tblPr firstRow="1" bandRow="1">
                <a:tableStyleId>{2D5ABB26-0587-4C30-8999-92F81FD0307C}</a:tableStyleId>
              </a:tblPr>
              <a:tblGrid>
                <a:gridCol w="4608512"/>
              </a:tblGrid>
              <a:tr h="5400600">
                <a:tc>
                  <a:txBody>
                    <a:bodyPr/>
                    <a:lstStyle/>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The chart shows how everybody is linked together within the organisation. All employees are aware of which communication channel is used to reach them with messages and instructions.</a:t>
                      </a:r>
                    </a:p>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Each individual can see their own position within the organisation. They can identify who they are accountable to and who they have authority over. Employees can see who they should take orders from.</a:t>
                      </a:r>
                    </a:p>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It shows the links and relationships between different departments within the organisation.</a:t>
                      </a:r>
                    </a:p>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Everyone is in a department and this gives them a sense of belonging.</a:t>
                      </a:r>
                    </a:p>
                  </a:txBody>
                  <a:tcPr/>
                </a:tc>
              </a:tr>
            </a:tbl>
          </a:graphicData>
        </a:graphic>
      </p:graphicFrame>
      <p:sp>
        <p:nvSpPr>
          <p:cNvPr id="3" name="AutoShape 4" descr="http://images.vertex42.com/ExcelTemplates/orgcharts/school-organizational-chart.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1483" y="1209853"/>
            <a:ext cx="3918990" cy="241560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2913" y="3841483"/>
            <a:ext cx="3897559" cy="2683861"/>
          </a:xfrm>
          <a:prstGeom prst="rect">
            <a:avLst/>
          </a:prstGeom>
        </p:spPr>
      </p:pic>
    </p:spTree>
    <p:extLst>
      <p:ext uri="{BB962C8B-B14F-4D97-AF65-F5344CB8AC3E}">
        <p14:creationId xmlns:p14="http://schemas.microsoft.com/office/powerpoint/2010/main" val="701184611"/>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800" dirty="0" smtClean="0"/>
              <a:t>1.1 – Chain of Command and Span of Control</a:t>
            </a:r>
            <a:endParaRPr lang="en-GB" sz="28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4215598479"/>
              </p:ext>
            </p:extLst>
          </p:nvPr>
        </p:nvGraphicFramePr>
        <p:xfrm>
          <a:off x="251520" y="1124744"/>
          <a:ext cx="5810440" cy="5400600"/>
        </p:xfrm>
        <a:graphic>
          <a:graphicData uri="http://schemas.openxmlformats.org/drawingml/2006/table">
            <a:tbl>
              <a:tblPr firstRow="1" bandRow="1">
                <a:tableStyleId>{2D5ABB26-0587-4C30-8999-92F81FD0307C}</a:tableStyleId>
              </a:tblPr>
              <a:tblGrid>
                <a:gridCol w="5810440"/>
              </a:tblGrid>
              <a:tr h="5400600">
                <a:tc>
                  <a:txBody>
                    <a:bodyPr/>
                    <a:lstStyle/>
                    <a:p>
                      <a:pPr marL="342900" lvl="0" indent="-342900">
                        <a:buClr>
                          <a:srgbClr val="00B050"/>
                        </a:buClr>
                        <a:buFont typeface="Wingdings 3" panose="05040102010807070707" pitchFamily="18" charset="2"/>
                        <a:buChar char=""/>
                      </a:pPr>
                      <a:r>
                        <a:rPr kumimoji="0" lang="en-US" sz="1950" b="0" kern="1200" baseline="0" dirty="0" smtClean="0">
                          <a:solidFill>
                            <a:schemeClr val="tx1"/>
                          </a:solidFill>
                          <a:effectLst/>
                          <a:latin typeface="Calibri" panose="020F0502020204030204" pitchFamily="34" charset="0"/>
                          <a:ea typeface="+mn-ea"/>
                          <a:cs typeface="+mn-cs"/>
                        </a:rPr>
                        <a:t>Look at the two organisational charts on the right. There are two essential differences between them.</a:t>
                      </a:r>
                    </a:p>
                    <a:p>
                      <a:pPr marL="625475" lvl="0" indent="-342900">
                        <a:buClr>
                          <a:srgbClr val="00B050"/>
                        </a:buClr>
                        <a:buFont typeface="Arial" panose="020B0604020202020204" pitchFamily="34" charset="0"/>
                        <a:buChar char="•"/>
                      </a:pPr>
                      <a:r>
                        <a:rPr kumimoji="0" lang="en-US" sz="1950" b="0" kern="1200" baseline="0" dirty="0" smtClean="0">
                          <a:solidFill>
                            <a:schemeClr val="tx1"/>
                          </a:solidFill>
                          <a:effectLst/>
                          <a:latin typeface="Calibri" panose="020F0502020204030204" pitchFamily="34" charset="0"/>
                          <a:ea typeface="+mn-ea"/>
                          <a:cs typeface="+mn-cs"/>
                        </a:rPr>
                        <a:t>Business A has a tall structure and a long chain of command</a:t>
                      </a:r>
                    </a:p>
                    <a:p>
                      <a:pPr marL="625475" lvl="0" indent="-342900">
                        <a:buClr>
                          <a:srgbClr val="00B050"/>
                        </a:buClr>
                        <a:buFont typeface="Arial" panose="020B0604020202020204" pitchFamily="34" charset="0"/>
                        <a:buChar char="•"/>
                      </a:pPr>
                      <a:r>
                        <a:rPr kumimoji="0" lang="en-US" sz="1950" b="0" kern="1200" baseline="0" dirty="0" smtClean="0">
                          <a:solidFill>
                            <a:schemeClr val="tx1"/>
                          </a:solidFill>
                          <a:effectLst/>
                          <a:latin typeface="Calibri" panose="020F0502020204030204" pitchFamily="34" charset="0"/>
                          <a:ea typeface="+mn-ea"/>
                          <a:cs typeface="+mn-cs"/>
                        </a:rPr>
                        <a:t>Business B has a wide structure and a short chain of command.</a:t>
                      </a:r>
                    </a:p>
                    <a:p>
                      <a:pPr marL="342900" lvl="0" indent="-342900">
                        <a:buClr>
                          <a:srgbClr val="00B050"/>
                        </a:buClr>
                        <a:buFont typeface="Wingdings 3" panose="05040102010807070707" pitchFamily="18" charset="2"/>
                        <a:buChar char=""/>
                      </a:pPr>
                      <a:r>
                        <a:rPr kumimoji="0" lang="en-US" sz="1950" b="0" kern="1200" baseline="0" dirty="0" smtClean="0">
                          <a:solidFill>
                            <a:schemeClr val="tx1"/>
                          </a:solidFill>
                          <a:effectLst/>
                          <a:latin typeface="Calibri" panose="020F0502020204030204" pitchFamily="34" charset="0"/>
                          <a:ea typeface="+mn-ea"/>
                          <a:cs typeface="+mn-cs"/>
                        </a:rPr>
                        <a:t>As a result of these two different structures, the </a:t>
                      </a:r>
                      <a:r>
                        <a:rPr kumimoji="0" lang="en-US" sz="1950" b="1" kern="1200" baseline="0" dirty="0" smtClean="0">
                          <a:solidFill>
                            <a:schemeClr val="tx1"/>
                          </a:solidFill>
                          <a:effectLst/>
                          <a:latin typeface="Calibri" panose="020F0502020204030204" pitchFamily="34" charset="0"/>
                          <a:ea typeface="+mn-ea"/>
                          <a:cs typeface="+mn-cs"/>
                        </a:rPr>
                        <a:t>span of control</a:t>
                      </a:r>
                      <a:r>
                        <a:rPr kumimoji="0" lang="en-US" sz="1950" b="0" kern="1200" baseline="0" dirty="0" smtClean="0">
                          <a:solidFill>
                            <a:schemeClr val="tx1"/>
                          </a:solidFill>
                          <a:effectLst/>
                          <a:latin typeface="Calibri" panose="020F0502020204030204" pitchFamily="34" charset="0"/>
                          <a:ea typeface="+mn-ea"/>
                          <a:cs typeface="+mn-cs"/>
                        </a:rPr>
                        <a:t> (the number of subordinates working directly under a manager) is wider in Business B (five) than in Business A (two).</a:t>
                      </a:r>
                    </a:p>
                    <a:p>
                      <a:pPr marL="342900" lvl="0" indent="-342900">
                        <a:buClr>
                          <a:srgbClr val="00B050"/>
                        </a:buClr>
                        <a:buFont typeface="Wingdings 3" panose="05040102010807070707" pitchFamily="18" charset="2"/>
                        <a:buChar char=""/>
                      </a:pPr>
                      <a:r>
                        <a:rPr kumimoji="0" lang="en-US" sz="1950" b="0" kern="1200" baseline="0" dirty="0" smtClean="0">
                          <a:solidFill>
                            <a:schemeClr val="tx1"/>
                          </a:solidFill>
                          <a:effectLst/>
                          <a:latin typeface="Calibri" panose="020F0502020204030204" pitchFamily="34" charset="0"/>
                          <a:ea typeface="+mn-ea"/>
                          <a:cs typeface="+mn-cs"/>
                        </a:rPr>
                        <a:t>There is therefor an important link between the span of control and the chain of command. The longer the chain of command, the ‘taller’ will be the organisational structure and the ‘narrower’ the span of control.</a:t>
                      </a:r>
                    </a:p>
                    <a:p>
                      <a:pPr marL="342900" lvl="0" indent="-342900">
                        <a:buClr>
                          <a:srgbClr val="00B050"/>
                        </a:buClr>
                        <a:buFont typeface="Wingdings 3" panose="05040102010807070707" pitchFamily="18" charset="2"/>
                        <a:buChar char=""/>
                      </a:pPr>
                      <a:r>
                        <a:rPr kumimoji="0" lang="en-US" sz="1950" b="0" kern="1200" baseline="0" dirty="0" smtClean="0">
                          <a:solidFill>
                            <a:schemeClr val="tx1"/>
                          </a:solidFill>
                          <a:effectLst/>
                          <a:latin typeface="Calibri" panose="020F0502020204030204" pitchFamily="34" charset="0"/>
                          <a:ea typeface="+mn-ea"/>
                          <a:cs typeface="+mn-cs"/>
                        </a:rPr>
                        <a:t>When the chain of command is short, the organisation will have ‘wider’ spans of control.</a:t>
                      </a:r>
                    </a:p>
                  </a:txBody>
                  <a:tcPr/>
                </a:tc>
              </a:tr>
            </a:tbl>
          </a:graphicData>
        </a:graphic>
      </p:graphicFrame>
      <p:sp>
        <p:nvSpPr>
          <p:cNvPr id="3" name="AutoShape 4" descr="http://images.vertex42.com/ExcelTemplates/orgcharts/school-organizational-chart.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0" name="Picture 2" descr="http://www.referenceforbusiness.com/photos/span-of-control-4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3340868"/>
            <a:ext cx="2464395" cy="24643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3.gstatic.com/images?q=tbn:ANd9GcQ_pVzQcbUzr9FLfQl0_eVoyq3OsZBDf89PG48cjG24zBoJPXPj"/>
          <p:cNvPicPr>
            <a:picLocks noChangeAspect="1" noChangeArrowheads="1"/>
          </p:cNvPicPr>
          <p:nvPr/>
        </p:nvPicPr>
        <p:blipFill rotWithShape="1">
          <a:blip r:embed="rId4">
            <a:extLst>
              <a:ext uri="{28A0092B-C50C-407E-A947-70E740481C1C}">
                <a14:useLocalDpi xmlns:a14="http://schemas.microsoft.com/office/drawing/2010/main" val="0"/>
              </a:ext>
            </a:extLst>
          </a:blip>
          <a:srcRect l="7681" t="6994" r="6084" b="2446"/>
          <a:stretch/>
        </p:blipFill>
        <p:spPr bwMode="auto">
          <a:xfrm>
            <a:off x="6190615" y="1196752"/>
            <a:ext cx="2629857" cy="20162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571699" y="1126132"/>
            <a:ext cx="1377428" cy="369332"/>
          </a:xfrm>
          <a:prstGeom prst="rect">
            <a:avLst/>
          </a:prstGeom>
          <a:noFill/>
        </p:spPr>
        <p:txBody>
          <a:bodyPr wrap="none" rtlCol="0">
            <a:spAutoFit/>
          </a:bodyPr>
          <a:lstStyle/>
          <a:p>
            <a:r>
              <a:rPr lang="en-US" dirty="0" smtClean="0"/>
              <a:t>Business A</a:t>
            </a:r>
            <a:endParaRPr lang="en-GB" dirty="0"/>
          </a:p>
        </p:txBody>
      </p:sp>
      <p:sp>
        <p:nvSpPr>
          <p:cNvPr id="12" name="TextBox 11"/>
          <p:cNvSpPr txBox="1"/>
          <p:nvPr/>
        </p:nvSpPr>
        <p:spPr>
          <a:xfrm>
            <a:off x="6220903" y="2303412"/>
            <a:ext cx="1338828" cy="369332"/>
          </a:xfrm>
          <a:prstGeom prst="rect">
            <a:avLst/>
          </a:prstGeom>
          <a:noFill/>
        </p:spPr>
        <p:txBody>
          <a:bodyPr wrap="none" rtlCol="0">
            <a:spAutoFit/>
          </a:bodyPr>
          <a:lstStyle/>
          <a:p>
            <a:r>
              <a:rPr lang="en-US" dirty="0" smtClean="0"/>
              <a:t>Business B</a:t>
            </a:r>
            <a:endParaRPr lang="en-GB" dirty="0"/>
          </a:p>
        </p:txBody>
      </p:sp>
    </p:spTree>
    <p:extLst>
      <p:ext uri="{BB962C8B-B14F-4D97-AF65-F5344CB8AC3E}">
        <p14:creationId xmlns:p14="http://schemas.microsoft.com/office/powerpoint/2010/main" val="163301950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800" dirty="0" smtClean="0"/>
              <a:t>1.1 – Chain of Command and Span of Control</a:t>
            </a:r>
            <a:endParaRPr lang="en-GB" sz="28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042894165"/>
              </p:ext>
            </p:extLst>
          </p:nvPr>
        </p:nvGraphicFramePr>
        <p:xfrm>
          <a:off x="251520" y="1124744"/>
          <a:ext cx="5997535" cy="5400600"/>
        </p:xfrm>
        <a:graphic>
          <a:graphicData uri="http://schemas.openxmlformats.org/drawingml/2006/table">
            <a:tbl>
              <a:tblPr firstRow="1" bandRow="1">
                <a:tableStyleId>{2D5ABB26-0587-4C30-8999-92F81FD0307C}</a:tableStyleId>
              </a:tblPr>
              <a:tblGrid>
                <a:gridCol w="5997535"/>
              </a:tblGrid>
              <a:tr h="5400600">
                <a:tc>
                  <a:txBody>
                    <a:bodyPr/>
                    <a:lstStyle/>
                    <a:p>
                      <a:pPr marL="342900" lvl="0" indent="-342900">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There is no perfect organisational structure. In recent years many organisations have made their structures ‘wider’ and with a shorter chain of command. In some cases this has been done by removing a whole level of management – called de-layering. The claimed advantages of short chains of command are listed below:</a:t>
                      </a:r>
                    </a:p>
                    <a:p>
                      <a:pPr marL="0" lvl="0" indent="0">
                        <a:buClr>
                          <a:srgbClr val="00B050"/>
                        </a:buClr>
                        <a:buFont typeface="Wingdings 3" panose="05040102010807070707" pitchFamily="18" charset="2"/>
                        <a:buNone/>
                      </a:pPr>
                      <a:r>
                        <a:rPr kumimoji="0" lang="en-US" sz="1600" b="1" kern="1200" baseline="0" dirty="0" smtClean="0">
                          <a:solidFill>
                            <a:schemeClr val="tx1"/>
                          </a:solidFill>
                          <a:effectLst/>
                          <a:latin typeface="Calibri" panose="020F0502020204030204" pitchFamily="34" charset="0"/>
                          <a:ea typeface="+mn-ea"/>
                          <a:cs typeface="+mn-cs"/>
                        </a:rPr>
                        <a:t>Advantages of short chains of command:</a:t>
                      </a:r>
                    </a:p>
                    <a:p>
                      <a:pPr marL="342900" lvl="0" indent="-342900">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Communication is quicker and more accurate. Each message has fewer levels to pass through before reaching the intended destination.</a:t>
                      </a:r>
                    </a:p>
                    <a:p>
                      <a:pPr marL="342900" lvl="0" indent="-342900">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Top managers are less remote from the lower level of the hierarchy. These top managers should be more in touch with people below them as there are fewer management levels to get to know.</a:t>
                      </a:r>
                    </a:p>
                    <a:p>
                      <a:pPr marL="342900" lvl="0" indent="-342900">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Spans of control will be wider. This means that each manager is responsible for more subordinates. Why is this an advantage?</a:t>
                      </a:r>
                    </a:p>
                    <a:p>
                      <a:pPr marL="517525" lvl="0" indent="-234950">
                        <a:buClr>
                          <a:srgbClr val="00B050"/>
                        </a:buClr>
                        <a:buFont typeface="Arial" panose="020B0604020202020204" pitchFamily="34" charset="0"/>
                        <a:buChar char="•"/>
                      </a:pPr>
                      <a:r>
                        <a:rPr kumimoji="0" lang="en-US" sz="1600" b="0" kern="1200" baseline="0" dirty="0" smtClean="0">
                          <a:solidFill>
                            <a:schemeClr val="tx1"/>
                          </a:solidFill>
                          <a:effectLst/>
                          <a:latin typeface="Calibri" panose="020F0502020204030204" pitchFamily="34" charset="0"/>
                          <a:ea typeface="+mn-ea"/>
                          <a:cs typeface="+mn-cs"/>
                        </a:rPr>
                        <a:t>If superiors have more people to manage, it will encourage managers to delegate more. Why? As their department is larger, they cannot possibly do all the important work by themselves.</a:t>
                      </a:r>
                    </a:p>
                    <a:p>
                      <a:pPr marL="517525" lvl="0" indent="-234950">
                        <a:buClr>
                          <a:srgbClr val="00B050"/>
                        </a:buClr>
                        <a:buFont typeface="Arial" panose="020B0604020202020204" pitchFamily="34" charset="0"/>
                        <a:buChar char="•"/>
                      </a:pPr>
                      <a:r>
                        <a:rPr kumimoji="0" lang="en-US" sz="1600" b="0" kern="1200" baseline="0" dirty="0" smtClean="0">
                          <a:solidFill>
                            <a:schemeClr val="tx1"/>
                          </a:solidFill>
                          <a:effectLst/>
                          <a:latin typeface="Calibri" panose="020F0502020204030204" pitchFamily="34" charset="0"/>
                          <a:ea typeface="+mn-ea"/>
                          <a:cs typeface="+mn-cs"/>
                        </a:rPr>
                        <a:t>There will be less direct control of each worker and they will feel more trusted, take more decisions by themselves and obtain more job satisfaction.</a:t>
                      </a:r>
                    </a:p>
                  </a:txBody>
                  <a:tcPr/>
                </a:tc>
              </a:tr>
            </a:tbl>
          </a:graphicData>
        </a:graphic>
      </p:graphicFrame>
      <p:sp>
        <p:nvSpPr>
          <p:cNvPr id="3" name="AutoShape 4" descr="http://images.vertex42.com/ExcelTemplates/orgcharts/school-organizational-chart.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0" name="Picture 2" descr="http://www.referenceforbusiness.com/photos/span-of-control-4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3340868"/>
            <a:ext cx="2248371" cy="224837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3.gstatic.com/images?q=tbn:ANd9GcQ_pVzQcbUzr9FLfQl0_eVoyq3OsZBDf89PG48cjG24zBoJPXPj"/>
          <p:cNvPicPr>
            <a:picLocks noChangeAspect="1" noChangeArrowheads="1"/>
          </p:cNvPicPr>
          <p:nvPr/>
        </p:nvPicPr>
        <p:blipFill rotWithShape="1">
          <a:blip r:embed="rId4">
            <a:extLst>
              <a:ext uri="{28A0092B-C50C-407E-A947-70E740481C1C}">
                <a14:useLocalDpi xmlns:a14="http://schemas.microsoft.com/office/drawing/2010/main" val="0"/>
              </a:ext>
            </a:extLst>
          </a:blip>
          <a:srcRect l="7681" t="6994" r="6084" b="2446"/>
          <a:stretch/>
        </p:blipFill>
        <p:spPr bwMode="auto">
          <a:xfrm>
            <a:off x="6372200" y="1196752"/>
            <a:ext cx="2448272" cy="187700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571699" y="1126132"/>
            <a:ext cx="1197636" cy="338554"/>
          </a:xfrm>
          <a:prstGeom prst="rect">
            <a:avLst/>
          </a:prstGeom>
          <a:noFill/>
        </p:spPr>
        <p:txBody>
          <a:bodyPr wrap="none" rtlCol="0">
            <a:spAutoFit/>
          </a:bodyPr>
          <a:lstStyle/>
          <a:p>
            <a:r>
              <a:rPr lang="en-US" sz="1600" dirty="0" smtClean="0"/>
              <a:t>Business A</a:t>
            </a:r>
            <a:endParaRPr lang="en-GB" sz="1600" dirty="0"/>
          </a:p>
        </p:txBody>
      </p:sp>
      <p:sp>
        <p:nvSpPr>
          <p:cNvPr id="12" name="TextBox 11"/>
          <p:cNvSpPr txBox="1"/>
          <p:nvPr/>
        </p:nvSpPr>
        <p:spPr>
          <a:xfrm>
            <a:off x="6387351" y="2204864"/>
            <a:ext cx="1208985" cy="338554"/>
          </a:xfrm>
          <a:prstGeom prst="rect">
            <a:avLst/>
          </a:prstGeom>
          <a:noFill/>
        </p:spPr>
        <p:txBody>
          <a:bodyPr wrap="none" rtlCol="0">
            <a:spAutoFit/>
          </a:bodyPr>
          <a:lstStyle/>
          <a:p>
            <a:r>
              <a:rPr lang="en-US" sz="1600" dirty="0" smtClean="0"/>
              <a:t>Business B</a:t>
            </a:r>
            <a:endParaRPr lang="en-GB" sz="1600" dirty="0"/>
          </a:p>
        </p:txBody>
      </p:sp>
    </p:spTree>
    <p:extLst>
      <p:ext uri="{BB962C8B-B14F-4D97-AF65-F5344CB8AC3E}">
        <p14:creationId xmlns:p14="http://schemas.microsoft.com/office/powerpoint/2010/main" val="32527398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1.1 – Chain of Command – Case Study</a:t>
            </a:r>
            <a:endParaRPr lang="en-GB" sz="3100" b="1" dirty="0" smtClean="0"/>
          </a:p>
        </p:txBody>
      </p:sp>
      <p:sp>
        <p:nvSpPr>
          <p:cNvPr id="8" name="Rectangle 7"/>
          <p:cNvSpPr/>
          <p:nvPr/>
        </p:nvSpPr>
        <p:spPr>
          <a:xfrm>
            <a:off x="251520" y="1052736"/>
            <a:ext cx="8535942" cy="5509200"/>
          </a:xfrm>
          <a:prstGeom prst="rect">
            <a:avLst/>
          </a:prstGeom>
        </p:spPr>
        <p:txBody>
          <a:bodyPr wrap="square">
            <a:spAutoFit/>
          </a:bodyPr>
          <a:lstStyle/>
          <a:p>
            <a:pPr>
              <a:buClr>
                <a:srgbClr val="00B050"/>
              </a:buClr>
            </a:pPr>
            <a:r>
              <a:rPr lang="en-US" sz="1600" b="1" dirty="0" smtClean="0">
                <a:solidFill>
                  <a:srgbClr val="0070C0"/>
                </a:solidFill>
                <a:latin typeface="Calibri" panose="020F0502020204030204" pitchFamily="34" charset="0"/>
              </a:rPr>
              <a:t>Case Study Example</a:t>
            </a:r>
            <a:endParaRPr lang="en-US" sz="1600" dirty="0" smtClean="0">
              <a:solidFill>
                <a:srgbClr val="0070C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1600" dirty="0" smtClean="0">
                <a:solidFill>
                  <a:srgbClr val="0070C0"/>
                </a:solidFill>
                <a:latin typeface="Calibri" panose="020F0502020204030204" pitchFamily="34" charset="0"/>
              </a:rPr>
              <a:t>Robert was bored with his work as a telephone operator in a large telephone banking firm. The business received calls from customers who wanted to use banking services but did not have time to go to a bank branch.</a:t>
            </a:r>
          </a:p>
          <a:p>
            <a:pPr marL="342900" indent="-342900">
              <a:buClr>
                <a:srgbClr val="00B050"/>
              </a:buClr>
              <a:buFont typeface="Wingdings 3" panose="05040102010807070707" pitchFamily="18" charset="2"/>
              <a:buChar char=""/>
            </a:pPr>
            <a:r>
              <a:rPr lang="en-US" sz="1600" dirty="0" smtClean="0">
                <a:solidFill>
                  <a:srgbClr val="0070C0"/>
                </a:solidFill>
                <a:latin typeface="Calibri" panose="020F0502020204030204" pitchFamily="34" charset="0"/>
              </a:rPr>
              <a:t>Robert worked in a team, called team A, with other colleagues, Hassan and Amel. They were supervised by Asser, who was under the authority of Mohammed. There were two other groups of telephone operators, team B and Team C. These two teams were the same size </a:t>
            </a:r>
            <a:r>
              <a:rPr lang="en-US" sz="1600" dirty="0">
                <a:solidFill>
                  <a:srgbClr val="0070C0"/>
                </a:solidFill>
                <a:latin typeface="Calibri" panose="020F0502020204030204" pitchFamily="34" charset="0"/>
              </a:rPr>
              <a:t>a</a:t>
            </a:r>
            <a:r>
              <a:rPr lang="en-US" sz="1600" dirty="0" smtClean="0">
                <a:solidFill>
                  <a:srgbClr val="0070C0"/>
                </a:solidFill>
                <a:latin typeface="Calibri" panose="020F0502020204030204" pitchFamily="34" charset="0"/>
              </a:rPr>
              <a:t>s team A. They also had their own supervisors who reported to Mohammed.</a:t>
            </a:r>
          </a:p>
          <a:p>
            <a:pPr marL="342900" indent="-342900">
              <a:buClr>
                <a:srgbClr val="00B050"/>
              </a:buClr>
              <a:buFont typeface="Wingdings 3" panose="05040102010807070707" pitchFamily="18" charset="2"/>
              <a:buChar char=""/>
            </a:pPr>
            <a:r>
              <a:rPr lang="en-US" sz="1600" dirty="0" smtClean="0">
                <a:solidFill>
                  <a:srgbClr val="0070C0"/>
                </a:solidFill>
                <a:latin typeface="Calibri" panose="020F0502020204030204" pitchFamily="34" charset="0"/>
              </a:rPr>
              <a:t>All calls were recorded and supervisors could listen in to make sure all workers were polite and helpful to customers. Telephone operators were only allowed to do certain tasks  for customers. Other jobs, such as transfers of large sums of money, had to be referred to a supervisor or manager. Telephone operators had to aim to answer 20 calls per </a:t>
            </a:r>
            <a:br>
              <a:rPr lang="en-US" sz="1600" dirty="0" smtClean="0">
                <a:solidFill>
                  <a:srgbClr val="0070C0"/>
                </a:solidFill>
                <a:latin typeface="Calibri" panose="020F0502020204030204" pitchFamily="34" charset="0"/>
              </a:rPr>
            </a:br>
            <a:r>
              <a:rPr lang="en-US" sz="1600" dirty="0" smtClean="0">
                <a:solidFill>
                  <a:srgbClr val="0070C0"/>
                </a:solidFill>
                <a:latin typeface="Calibri" panose="020F0502020204030204" pitchFamily="34" charset="0"/>
              </a:rPr>
              <a:t>hour. No wonder Robert was bored with his work!</a:t>
            </a:r>
          </a:p>
          <a:p>
            <a:pPr>
              <a:buClr>
                <a:srgbClr val="00B050"/>
              </a:buClr>
            </a:pPr>
            <a:r>
              <a:rPr lang="en-US" sz="1600" b="1" dirty="0" smtClean="0">
                <a:solidFill>
                  <a:srgbClr val="FF0000"/>
                </a:solidFill>
                <a:latin typeface="Calibri" panose="020F0502020204030204" pitchFamily="34" charset="0"/>
              </a:rPr>
              <a:t>Task 1.1</a:t>
            </a:r>
            <a:endParaRPr lang="en-US" sz="1600" b="1"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1600" dirty="0" smtClean="0">
                <a:solidFill>
                  <a:srgbClr val="FF0000"/>
                </a:solidFill>
                <a:latin typeface="Calibri" panose="020F0502020204030204" pitchFamily="34" charset="0"/>
              </a:rPr>
              <a:t>Read the case study above</a:t>
            </a:r>
          </a:p>
          <a:p>
            <a:pPr marL="342900" indent="-342900">
              <a:buClr>
                <a:srgbClr val="00B050"/>
              </a:buClr>
              <a:buFont typeface="+mj-lt"/>
              <a:buAutoNum type="alphaLcParenR"/>
            </a:pPr>
            <a:r>
              <a:rPr lang="en-US" sz="1600" dirty="0" smtClean="0">
                <a:solidFill>
                  <a:srgbClr val="FF0000"/>
                </a:solidFill>
                <a:latin typeface="Calibri" panose="020F0502020204030204" pitchFamily="34" charset="0"/>
              </a:rPr>
              <a:t>Draw the organisational chart for this telephone business.</a:t>
            </a:r>
          </a:p>
          <a:p>
            <a:pPr marL="342900" indent="-342900">
              <a:buClr>
                <a:srgbClr val="00B050"/>
              </a:buClr>
              <a:buFont typeface="+mj-lt"/>
              <a:buAutoNum type="alphaLcParenR"/>
            </a:pPr>
            <a:r>
              <a:rPr lang="en-US" sz="1600" dirty="0" smtClean="0">
                <a:solidFill>
                  <a:srgbClr val="FF0000"/>
                </a:solidFill>
                <a:latin typeface="Calibri" panose="020F0502020204030204" pitchFamily="34" charset="0"/>
              </a:rPr>
              <a:t>What is the span of control for the supervisors?</a:t>
            </a:r>
          </a:p>
          <a:p>
            <a:pPr marL="342900" indent="-342900">
              <a:buClr>
                <a:srgbClr val="00B050"/>
              </a:buClr>
              <a:buFont typeface="+mj-lt"/>
              <a:buAutoNum type="alphaLcParenR"/>
            </a:pPr>
            <a:r>
              <a:rPr lang="en-US" sz="1600" dirty="0" smtClean="0">
                <a:solidFill>
                  <a:srgbClr val="FF0000"/>
                </a:solidFill>
                <a:latin typeface="Calibri" panose="020F0502020204030204" pitchFamily="34" charset="0"/>
              </a:rPr>
              <a:t>What would be the advantages and disadvantages of removing the </a:t>
            </a:r>
            <a:br>
              <a:rPr lang="en-US" sz="1600" dirty="0" smtClean="0">
                <a:solidFill>
                  <a:srgbClr val="FF0000"/>
                </a:solidFill>
                <a:latin typeface="Calibri" panose="020F0502020204030204" pitchFamily="34" charset="0"/>
              </a:rPr>
            </a:br>
            <a:r>
              <a:rPr lang="en-US" sz="1600" dirty="0" smtClean="0">
                <a:solidFill>
                  <a:srgbClr val="FF0000"/>
                </a:solidFill>
                <a:latin typeface="Calibri" panose="020F0502020204030204" pitchFamily="34" charset="0"/>
              </a:rPr>
              <a:t>supervisors altogether? Your answer should include references to:</a:t>
            </a:r>
          </a:p>
          <a:p>
            <a:pPr marL="685800" indent="-342900">
              <a:buClr>
                <a:srgbClr val="00B050"/>
              </a:buClr>
              <a:buFont typeface="Arial" panose="020B0604020202020204" pitchFamily="34" charset="0"/>
              <a:buChar char="•"/>
            </a:pPr>
            <a:r>
              <a:rPr lang="en-US" sz="1600" dirty="0" smtClean="0">
                <a:solidFill>
                  <a:srgbClr val="FF0000"/>
                </a:solidFill>
                <a:latin typeface="Calibri" panose="020F0502020204030204" pitchFamily="34" charset="0"/>
              </a:rPr>
              <a:t>Chain of command</a:t>
            </a:r>
          </a:p>
          <a:p>
            <a:pPr marL="685800" indent="-342900">
              <a:buClr>
                <a:srgbClr val="00B050"/>
              </a:buClr>
              <a:buFont typeface="Arial" panose="020B0604020202020204" pitchFamily="34" charset="0"/>
              <a:buChar char="•"/>
            </a:pPr>
            <a:r>
              <a:rPr lang="en-US" sz="1600" dirty="0" smtClean="0">
                <a:solidFill>
                  <a:srgbClr val="FF0000"/>
                </a:solidFill>
                <a:latin typeface="Calibri" panose="020F0502020204030204" pitchFamily="34" charset="0"/>
              </a:rPr>
              <a:t>Delegation</a:t>
            </a:r>
          </a:p>
          <a:p>
            <a:pPr marL="685800" indent="-342900">
              <a:buClr>
                <a:srgbClr val="00B050"/>
              </a:buClr>
              <a:buFont typeface="Arial" panose="020B0604020202020204" pitchFamily="34" charset="0"/>
              <a:buChar char="•"/>
            </a:pPr>
            <a:r>
              <a:rPr lang="en-US" sz="1600" dirty="0" smtClean="0">
                <a:solidFill>
                  <a:srgbClr val="FF0000"/>
                </a:solidFill>
                <a:latin typeface="Calibri" panose="020F0502020204030204" pitchFamily="34" charset="0"/>
              </a:rPr>
              <a:t>Span </a:t>
            </a:r>
            <a:r>
              <a:rPr lang="en-US" sz="1600" dirty="0" smtClean="0">
                <a:solidFill>
                  <a:srgbClr val="FF0000"/>
                </a:solidFill>
                <a:latin typeface="Calibri" panose="020F0502020204030204" pitchFamily="34" charset="0"/>
              </a:rPr>
              <a:t>of control</a:t>
            </a:r>
          </a:p>
        </p:txBody>
      </p:sp>
      <p:sp>
        <p:nvSpPr>
          <p:cNvPr id="7" name="TextBox 6">
            <a:hlinkClick r:id="rId3" action="ppaction://hlinkfile"/>
          </p:cNvPr>
          <p:cNvSpPr txBox="1"/>
          <p:nvPr/>
        </p:nvSpPr>
        <p:spPr>
          <a:xfrm>
            <a:off x="8532440" y="1700808"/>
            <a:ext cx="360040" cy="707886"/>
          </a:xfrm>
          <a:prstGeom prst="rect">
            <a:avLst/>
          </a:prstGeom>
          <a:noFill/>
        </p:spPr>
        <p:txBody>
          <a:bodyPr wrap="square" rtlCol="0">
            <a:spAutoFit/>
          </a:bodyPr>
          <a:lstStyle/>
          <a:p>
            <a:r>
              <a:rPr lang="en-US" sz="4000" b="1" dirty="0" smtClean="0">
                <a:solidFill>
                  <a:srgbClr val="F53939"/>
                </a:solidFill>
              </a:rPr>
              <a:t>?</a:t>
            </a:r>
            <a:endParaRPr lang="en-GB" sz="2400" b="1" dirty="0">
              <a:solidFill>
                <a:srgbClr val="F53939"/>
              </a:solidFill>
            </a:endParaRPr>
          </a:p>
        </p:txBody>
      </p:sp>
      <p:pic>
        <p:nvPicPr>
          <p:cNvPr id="2" name="Picture 2" descr="http://www.act-gr.com/uploads/29db281-cal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8" y="3903349"/>
            <a:ext cx="2343254" cy="121696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carlsoncommcorp.com/wp-content/uploads/2015/02/callcenter_img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5191399"/>
            <a:ext cx="2343254" cy="1405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46522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97961863"/>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Your school and the levels of management and titles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Who a teacher can complain to without it affecting their job.</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Where your parents are within their company structure and the levels of decisions they can make.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70756"/>
          </a:xfrm>
          <a:prstGeom prst="rect">
            <a:avLst/>
          </a:prstGeom>
        </p:spPr>
        <p:txBody>
          <a:bodyPr wrap="square">
            <a:spAutoFit/>
          </a:bodyPr>
          <a:lstStyle/>
          <a:p>
            <a:pPr marL="12700" lvl="1">
              <a:spcAft>
                <a:spcPts val="600"/>
              </a:spcAft>
              <a:buClr>
                <a:srgbClr val="00B050"/>
              </a:buClr>
            </a:pPr>
            <a:r>
              <a:rPr lang="en-US" sz="1850" b="1" dirty="0" smtClean="0">
                <a:solidFill>
                  <a:srgbClr val="FF0000"/>
                </a:solidFill>
              </a:rPr>
              <a:t>Task 1.2</a:t>
            </a:r>
          </a:p>
          <a:p>
            <a:pPr marL="355600" lvl="1" indent="-342900">
              <a:spcAft>
                <a:spcPts val="600"/>
              </a:spcAft>
              <a:buClr>
                <a:srgbClr val="00B050"/>
              </a:buClr>
              <a:buFont typeface="Wingdings 3" panose="05040102010807070707" pitchFamily="18" charset="2"/>
              <a:buChar char=""/>
            </a:pPr>
            <a:r>
              <a:rPr lang="en-US" sz="1850" dirty="0" smtClean="0">
                <a:solidFill>
                  <a:srgbClr val="FF0000"/>
                </a:solidFill>
              </a:rPr>
              <a:t>For your school describe who is responsible for the following tasks, why they are responsible and who they are directly answerable to in the Chain of Command. </a:t>
            </a:r>
            <a:endParaRPr lang="en-US" sz="1850" dirty="0">
              <a:solidFill>
                <a:srgbClr val="FF0000"/>
              </a:solidFill>
            </a:endParaRPr>
          </a:p>
          <a:p>
            <a:pPr marL="723900" lvl="1" indent="-342900">
              <a:spcAft>
                <a:spcPts val="600"/>
              </a:spcAft>
              <a:buClr>
                <a:srgbClr val="00B050"/>
              </a:buClr>
              <a:buFont typeface="+mj-lt"/>
              <a:buAutoNum type="arabicPeriod"/>
            </a:pPr>
            <a:r>
              <a:rPr lang="en-US" sz="1850" dirty="0" smtClean="0">
                <a:solidFill>
                  <a:srgbClr val="FF0000"/>
                </a:solidFill>
              </a:rPr>
              <a:t>Creating an open day letter to parents.</a:t>
            </a:r>
          </a:p>
          <a:p>
            <a:pPr marL="723900" lvl="1" indent="-342900">
              <a:spcAft>
                <a:spcPts val="600"/>
              </a:spcAft>
              <a:buClr>
                <a:srgbClr val="00B050"/>
              </a:buClr>
              <a:buFont typeface="+mj-lt"/>
              <a:buAutoNum type="arabicPeriod"/>
            </a:pPr>
            <a:r>
              <a:rPr lang="en-US" sz="1850" dirty="0" smtClean="0">
                <a:solidFill>
                  <a:srgbClr val="FF0000"/>
                </a:solidFill>
              </a:rPr>
              <a:t>Writing termly reports.</a:t>
            </a:r>
          </a:p>
          <a:p>
            <a:pPr marL="723900" lvl="1" indent="-342900">
              <a:spcAft>
                <a:spcPts val="600"/>
              </a:spcAft>
              <a:buClr>
                <a:srgbClr val="00B050"/>
              </a:buClr>
              <a:buFont typeface="+mj-lt"/>
              <a:buAutoNum type="arabicPeriod"/>
            </a:pPr>
            <a:r>
              <a:rPr lang="en-US" sz="1850" dirty="0" smtClean="0">
                <a:solidFill>
                  <a:srgbClr val="FF0000"/>
                </a:solidFill>
              </a:rPr>
              <a:t>Discussing poor student behaviour with Parents.</a:t>
            </a:r>
          </a:p>
          <a:p>
            <a:pPr marL="723900" lvl="1" indent="-342900">
              <a:spcAft>
                <a:spcPts val="600"/>
              </a:spcAft>
              <a:buClr>
                <a:srgbClr val="00B050"/>
              </a:buClr>
              <a:buFont typeface="+mj-lt"/>
              <a:buAutoNum type="arabicPeriod"/>
            </a:pPr>
            <a:r>
              <a:rPr lang="en-US" sz="1850" dirty="0" smtClean="0">
                <a:solidFill>
                  <a:srgbClr val="FF0000"/>
                </a:solidFill>
              </a:rPr>
              <a:t>Paying the school’s electricity bill.</a:t>
            </a:r>
          </a:p>
          <a:p>
            <a:pPr marL="723900" lvl="1" indent="-342900">
              <a:spcAft>
                <a:spcPts val="600"/>
              </a:spcAft>
              <a:buClr>
                <a:srgbClr val="00B050"/>
              </a:buClr>
              <a:buFont typeface="+mj-lt"/>
              <a:buAutoNum type="arabicPeriod"/>
            </a:pPr>
            <a:r>
              <a:rPr lang="en-US" sz="1850" dirty="0" smtClean="0">
                <a:solidFill>
                  <a:srgbClr val="FF0000"/>
                </a:solidFill>
              </a:rPr>
              <a:t>Collecting fees.</a:t>
            </a:r>
          </a:p>
          <a:p>
            <a:pPr marL="723900" lvl="1" indent="-342900">
              <a:spcAft>
                <a:spcPts val="600"/>
              </a:spcAft>
              <a:buClr>
                <a:srgbClr val="00B050"/>
              </a:buClr>
              <a:buFont typeface="+mj-lt"/>
              <a:buAutoNum type="arabicPeriod"/>
            </a:pPr>
            <a:r>
              <a:rPr lang="en-US" sz="1850" dirty="0" smtClean="0">
                <a:solidFill>
                  <a:srgbClr val="FF0000"/>
                </a:solidFill>
              </a:rPr>
              <a:t>Hiring a new Teacher.</a:t>
            </a:r>
          </a:p>
          <a:p>
            <a:pPr marL="723900" lvl="1" indent="-342900">
              <a:spcAft>
                <a:spcPts val="600"/>
              </a:spcAft>
              <a:buClr>
                <a:srgbClr val="00B050"/>
              </a:buClr>
              <a:buFont typeface="+mj-lt"/>
              <a:buAutoNum type="arabicPeriod"/>
            </a:pPr>
            <a:r>
              <a:rPr lang="en-US" sz="1850" dirty="0" smtClean="0">
                <a:solidFill>
                  <a:srgbClr val="FF0000"/>
                </a:solidFill>
              </a:rPr>
              <a:t>Repairing a broken computer.</a:t>
            </a:r>
          </a:p>
          <a:p>
            <a:pPr marL="723900" lvl="1" indent="-342900">
              <a:spcAft>
                <a:spcPts val="600"/>
              </a:spcAft>
              <a:buClr>
                <a:srgbClr val="00B050"/>
              </a:buClr>
              <a:buFont typeface="+mj-lt"/>
              <a:buAutoNum type="arabicPeriod"/>
            </a:pPr>
            <a:r>
              <a:rPr lang="en-US" sz="1850" dirty="0" smtClean="0">
                <a:solidFill>
                  <a:srgbClr val="FF0000"/>
                </a:solidFill>
              </a:rPr>
              <a:t>Dealing with a sick student.</a:t>
            </a:r>
          </a:p>
          <a:p>
            <a:pPr marL="723900" lvl="1" indent="-342900">
              <a:spcAft>
                <a:spcPts val="600"/>
              </a:spcAft>
              <a:buClr>
                <a:srgbClr val="00B050"/>
              </a:buClr>
              <a:buFont typeface="+mj-lt"/>
              <a:buAutoNum type="arabicPeriod"/>
            </a:pPr>
            <a:r>
              <a:rPr lang="en-US" sz="1850" dirty="0" smtClean="0">
                <a:solidFill>
                  <a:srgbClr val="FF0000"/>
                </a:solidFill>
              </a:rPr>
              <a:t>Purchasing books for subjects.</a:t>
            </a:r>
          </a:p>
          <a:p>
            <a:pPr marL="723900" lvl="1" indent="-342900">
              <a:spcAft>
                <a:spcPts val="600"/>
              </a:spcAft>
              <a:buClr>
                <a:srgbClr val="00B050"/>
              </a:buClr>
              <a:buFont typeface="+mj-lt"/>
              <a:buAutoNum type="arabicPeriod"/>
            </a:pPr>
            <a:r>
              <a:rPr lang="en-US" sz="1850" dirty="0" smtClean="0">
                <a:solidFill>
                  <a:srgbClr val="FF0000"/>
                </a:solidFill>
              </a:rPr>
              <a:t>Locking the gates at night.</a:t>
            </a:r>
          </a:p>
          <a:p>
            <a:pPr marL="355600" lvl="1" indent="-342900">
              <a:spcAft>
                <a:spcPts val="600"/>
              </a:spcAft>
              <a:buClr>
                <a:srgbClr val="00B050"/>
              </a:buClr>
              <a:buFont typeface="Wingdings 3" panose="05040102010807070707" pitchFamily="18" charset="2"/>
              <a:buChar char=""/>
            </a:pPr>
            <a:r>
              <a:rPr lang="en-US" sz="1850" dirty="0" smtClean="0">
                <a:solidFill>
                  <a:srgbClr val="FF0000"/>
                </a:solidFill>
              </a:rPr>
              <a:t>Organise these into a table and demonstrate who is above and below each position.</a:t>
            </a:r>
            <a:endParaRPr lang="en-US" sz="185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4000" dirty="0"/>
              <a:t>1.1 </a:t>
            </a:r>
            <a:r>
              <a:rPr lang="en-US" sz="4000" dirty="0" smtClean="0"/>
              <a:t>- The Authority Protocols</a:t>
            </a:r>
            <a:endParaRPr lang="en-US" sz="4000" dirty="0"/>
          </a:p>
        </p:txBody>
      </p:sp>
    </p:spTree>
    <p:extLst>
      <p:ext uri="{BB962C8B-B14F-4D97-AF65-F5344CB8AC3E}">
        <p14:creationId xmlns:p14="http://schemas.microsoft.com/office/powerpoint/2010/main" val="40254406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24589"/>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900" dirty="0" smtClean="0"/>
              <a:t>There are other departments which do not have a specific function and which employ specialists in particular areas. Examples from a Supermarket might include the Economic Forecasting department and the IT department. These departments report directly to the Board of Directors. The people in these departments are called staff managers because they provide specialist advice and support to the Board of Directors and to line managers of the functional departments.</a:t>
            </a:r>
          </a:p>
          <a:p>
            <a:pPr marL="355600" lvl="1" indent="-342900">
              <a:spcAft>
                <a:spcPts val="600"/>
              </a:spcAft>
              <a:buClr>
                <a:srgbClr val="00B050"/>
              </a:buClr>
              <a:buFont typeface="Wingdings 3" panose="05040102010807070707" pitchFamily="18" charset="2"/>
              <a:buChar char=""/>
            </a:pPr>
            <a:r>
              <a:rPr lang="en-US" sz="1900" dirty="0" smtClean="0"/>
              <a:t>Staff managers tend to be very well-qualified experts. They often know more about their particular specialist subject that they do about running the business.</a:t>
            </a:r>
          </a:p>
          <a:p>
            <a:pPr marL="12700" lvl="1">
              <a:spcAft>
                <a:spcPts val="600"/>
              </a:spcAft>
              <a:buClr>
                <a:srgbClr val="00B050"/>
              </a:buClr>
            </a:pPr>
            <a:r>
              <a:rPr lang="en-US" sz="1900" b="1" dirty="0" smtClean="0">
                <a:solidFill>
                  <a:srgbClr val="FF0000"/>
                </a:solidFill>
              </a:rPr>
              <a:t>Task 1.3</a:t>
            </a:r>
            <a:r>
              <a:rPr lang="en-US" sz="1900" dirty="0" smtClean="0">
                <a:solidFill>
                  <a:srgbClr val="FF0000"/>
                </a:solidFill>
              </a:rPr>
              <a:t> </a:t>
            </a:r>
            <a:r>
              <a:rPr lang="en-US" sz="1900" dirty="0" smtClean="0">
                <a:solidFill>
                  <a:srgbClr val="FF0000"/>
                </a:solidFill>
              </a:rPr>
              <a:t>– Using the case study above:</a:t>
            </a:r>
          </a:p>
          <a:p>
            <a:pPr marL="355600" lvl="1" indent="-342900">
              <a:spcAft>
                <a:spcPts val="600"/>
              </a:spcAft>
              <a:buClr>
                <a:srgbClr val="00B050"/>
              </a:buClr>
              <a:buFont typeface="+mj-lt"/>
              <a:buAutoNum type="arabicPeriod"/>
            </a:pPr>
            <a:r>
              <a:rPr lang="en-US" sz="1900" dirty="0" smtClean="0">
                <a:solidFill>
                  <a:srgbClr val="FF0000"/>
                </a:solidFill>
              </a:rPr>
              <a:t>What are the advantages and disadvantages of this tall organisation structure for Sainsbury’s?</a:t>
            </a:r>
          </a:p>
          <a:p>
            <a:pPr marL="355600" lvl="1" indent="-342900">
              <a:spcAft>
                <a:spcPts val="600"/>
              </a:spcAft>
              <a:buClr>
                <a:srgbClr val="00B050"/>
              </a:buClr>
              <a:buFont typeface="+mj-lt"/>
              <a:buAutoNum type="arabicPeriod"/>
            </a:pPr>
            <a:r>
              <a:rPr lang="en-US" sz="1900" dirty="0" smtClean="0">
                <a:solidFill>
                  <a:srgbClr val="FF0000"/>
                </a:solidFill>
              </a:rPr>
              <a:t>Give three examples of conflicts which may arise from this structure.</a:t>
            </a:r>
          </a:p>
          <a:p>
            <a:pPr marL="355600" lvl="1" indent="-342900">
              <a:spcAft>
                <a:spcPts val="600"/>
              </a:spcAft>
              <a:buClr>
                <a:srgbClr val="00B050"/>
              </a:buClr>
              <a:buFont typeface="+mj-lt"/>
              <a:buAutoNum type="arabicPeriod"/>
            </a:pPr>
            <a:r>
              <a:rPr lang="en-US" sz="1900" dirty="0" smtClean="0">
                <a:solidFill>
                  <a:srgbClr val="FF0000"/>
                </a:solidFill>
              </a:rPr>
              <a:t>Do you think this organisational structure increases motivation for its employees?</a:t>
            </a:r>
          </a:p>
          <a:p>
            <a:pPr marL="355600" lvl="1" indent="-342900">
              <a:spcAft>
                <a:spcPts val="600"/>
              </a:spcAft>
              <a:buClr>
                <a:srgbClr val="00B050"/>
              </a:buClr>
              <a:buFont typeface="+mj-lt"/>
              <a:buAutoNum type="arabicPeriod"/>
            </a:pPr>
            <a:r>
              <a:rPr lang="en-US" sz="1900" dirty="0" smtClean="0">
                <a:solidFill>
                  <a:srgbClr val="FF0000"/>
                </a:solidFill>
              </a:rPr>
              <a:t>What are the benefits of having a regional division for the business?</a:t>
            </a:r>
            <a:endParaRPr lang="en-US" sz="19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4000" dirty="0"/>
              <a:t>1.1 </a:t>
            </a:r>
            <a:r>
              <a:rPr lang="en-US" sz="4000" dirty="0" smtClean="0"/>
              <a:t>- The Authority Protocols</a:t>
            </a:r>
            <a:endParaRPr lang="en-US" sz="4000" dirty="0"/>
          </a:p>
        </p:txBody>
      </p:sp>
      <p:sp>
        <p:nvSpPr>
          <p:cNvPr id="6" name="TextBox 5">
            <a:hlinkClick r:id="rId3" action="ppaction://hlinkfile"/>
          </p:cNvPr>
          <p:cNvSpPr txBox="1"/>
          <p:nvPr/>
        </p:nvSpPr>
        <p:spPr>
          <a:xfrm>
            <a:off x="8455718" y="5869439"/>
            <a:ext cx="360040" cy="707886"/>
          </a:xfrm>
          <a:prstGeom prst="rect">
            <a:avLst/>
          </a:prstGeom>
          <a:noFill/>
        </p:spPr>
        <p:txBody>
          <a:bodyPr wrap="square" rtlCol="0">
            <a:spAutoFit/>
          </a:bodyPr>
          <a:lstStyle/>
          <a:p>
            <a:r>
              <a:rPr lang="en-US" sz="4000" b="1" dirty="0" smtClean="0">
                <a:solidFill>
                  <a:srgbClr val="F53939"/>
                </a:solidFill>
              </a:rPr>
              <a:t>?</a:t>
            </a:r>
            <a:endParaRPr lang="en-GB" sz="2400" b="1" dirty="0">
              <a:solidFill>
                <a:srgbClr val="F53939"/>
              </a:solidFill>
            </a:endParaRPr>
          </a:p>
        </p:txBody>
      </p:sp>
    </p:spTree>
    <p:extLst>
      <p:ext uri="{BB962C8B-B14F-4D97-AF65-F5344CB8AC3E}">
        <p14:creationId xmlns:p14="http://schemas.microsoft.com/office/powerpoint/2010/main" val="2991676709"/>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099997981"/>
              </p:ext>
            </p:extLst>
          </p:nvPr>
        </p:nvGraphicFramePr>
        <p:xfrm>
          <a:off x="7164288" y="1052736"/>
          <a:ext cx="1656184" cy="5560303"/>
        </p:xfrm>
        <a:graphic>
          <a:graphicData uri="http://schemas.openxmlformats.org/drawingml/2006/table">
            <a:tbl>
              <a:tblPr firstRow="1" firstCol="1" lastRow="1" lastCol="1" bandRow="1" bandCol="1">
                <a:tableStyleId>{2D5ABB26-0587-4C30-8999-92F81FD0307C}</a:tableStyleId>
              </a:tblPr>
              <a:tblGrid>
                <a:gridCol w="1656184"/>
              </a:tblGrid>
              <a:tr h="369587">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90716">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The information the school has about you on record from the day you started.</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Physical measures that can take place to protect paper files.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information companies like Facebook have on you.</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What information you could lose if you lost your phone right now if it was not secured..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2"/>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20" y="1052736"/>
            <a:ext cx="6805066" cy="5632311"/>
          </a:xfrm>
          <a:prstGeom prst="rect">
            <a:avLst/>
          </a:prstGeom>
        </p:spPr>
        <p:txBody>
          <a:bodyPr wrap="square">
            <a:spAutoFit/>
          </a:bodyPr>
          <a:lstStyle/>
          <a:p>
            <a:pPr marL="19050" lvl="1">
              <a:spcAft>
                <a:spcPts val="600"/>
              </a:spcAft>
              <a:buClr>
                <a:srgbClr val="00B050"/>
              </a:buClr>
            </a:pPr>
            <a:r>
              <a:rPr lang="en-US" sz="2000" b="1" dirty="0" smtClean="0"/>
              <a:t>Organisational procedures to maintain confidentiality</a:t>
            </a:r>
          </a:p>
          <a:p>
            <a:pPr marL="361950" lvl="1" indent="-342900">
              <a:spcAft>
                <a:spcPts val="600"/>
              </a:spcAft>
              <a:buClr>
                <a:srgbClr val="00B050"/>
              </a:buClr>
              <a:buFont typeface="Wingdings 3" panose="05040102010807070707" pitchFamily="18" charset="2"/>
              <a:buChar char=""/>
            </a:pPr>
            <a:r>
              <a:rPr lang="en-US" sz="2000" dirty="0" smtClean="0"/>
              <a:t>There are laws in place in Britain to protect the confidentiality and abuse of information whether it is on computer or in paper form. This is the Data Protection Act and it is very clean on the rules set aside for the organisational procedures necessary to protect that information that companies have to take.</a:t>
            </a:r>
          </a:p>
          <a:p>
            <a:pPr marL="361950" lvl="1" indent="-342900">
              <a:spcAft>
                <a:spcPts val="600"/>
              </a:spcAft>
              <a:buClr>
                <a:srgbClr val="00B050"/>
              </a:buClr>
              <a:buFont typeface="Wingdings 3" panose="05040102010807070707" pitchFamily="18" charset="2"/>
              <a:buChar char=""/>
            </a:pPr>
            <a:r>
              <a:rPr lang="en-US" sz="2000" dirty="0" smtClean="0"/>
              <a:t>This may include regular backups, restricted access, deleting information after use, not asking excessive questions not related to the data gathering process.</a:t>
            </a:r>
          </a:p>
          <a:p>
            <a:pPr marL="361950" lvl="1" indent="-342900">
              <a:spcAft>
                <a:spcPts val="600"/>
              </a:spcAft>
              <a:buClr>
                <a:srgbClr val="00B050"/>
              </a:buClr>
              <a:buFont typeface="Wingdings 3" panose="05040102010807070707" pitchFamily="18" charset="2"/>
              <a:buChar char=""/>
            </a:pPr>
            <a:r>
              <a:rPr lang="en-US" sz="2000" dirty="0" smtClean="0"/>
              <a:t>This is not to say that breaches do not take place but companies have to take every measure within their ability to meet these demands.</a:t>
            </a:r>
          </a:p>
          <a:p>
            <a:pPr marL="361950" lvl="1" indent="-342900">
              <a:spcAft>
                <a:spcPts val="600"/>
              </a:spcAft>
              <a:buClr>
                <a:srgbClr val="00B050"/>
              </a:buClr>
              <a:buFont typeface="Wingdings 3" panose="05040102010807070707" pitchFamily="18" charset="2"/>
              <a:buChar char=""/>
            </a:pPr>
            <a:r>
              <a:rPr lang="en-US" sz="2000" b="1" dirty="0" smtClean="0">
                <a:solidFill>
                  <a:srgbClr val="FF0000"/>
                </a:solidFill>
              </a:rPr>
              <a:t>Task 1.4</a:t>
            </a:r>
            <a:r>
              <a:rPr lang="en-US" sz="2000" dirty="0" smtClean="0">
                <a:solidFill>
                  <a:srgbClr val="FF0000"/>
                </a:solidFill>
              </a:rPr>
              <a:t> – Get the 8 primary stipulations of the Data Protection Act and explain the organisational procedures your school has to take to abide by each of these stipulations.</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The Confidentiality Protocols</a:t>
            </a:r>
            <a:endParaRPr lang="en-US" sz="4000" dirty="0"/>
          </a:p>
        </p:txBody>
      </p:sp>
    </p:spTree>
    <p:extLst>
      <p:ext uri="{BB962C8B-B14F-4D97-AF65-F5344CB8AC3E}">
        <p14:creationId xmlns:p14="http://schemas.microsoft.com/office/powerpoint/2010/main" val="2798080939"/>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805066" cy="5324535"/>
          </a:xfrm>
          <a:prstGeom prst="rect">
            <a:avLst/>
          </a:prstGeom>
        </p:spPr>
        <p:txBody>
          <a:bodyPr wrap="square">
            <a:spAutoFit/>
          </a:bodyPr>
          <a:lstStyle/>
          <a:p>
            <a:pPr marL="19050" lvl="1">
              <a:spcAft>
                <a:spcPts val="600"/>
              </a:spcAft>
              <a:buClr>
                <a:srgbClr val="00B050"/>
              </a:buClr>
            </a:pPr>
            <a:r>
              <a:rPr lang="en-US" sz="2000" b="1" dirty="0" smtClean="0"/>
              <a:t>Storage of data and documentation.</a:t>
            </a:r>
          </a:p>
          <a:p>
            <a:pPr marL="361950" lvl="1" indent="-342900">
              <a:spcAft>
                <a:spcPts val="600"/>
              </a:spcAft>
              <a:buClr>
                <a:srgbClr val="00B050"/>
              </a:buClr>
              <a:buFont typeface="Wingdings 3" panose="05040102010807070707" pitchFamily="18" charset="2"/>
              <a:buChar char=""/>
            </a:pPr>
            <a:r>
              <a:rPr lang="en-US" sz="2000" dirty="0" smtClean="0"/>
              <a:t>There are 2 ways data can be stored, manual and automatic. Each has their advantages and disadvantages to the customer and the company.</a:t>
            </a:r>
          </a:p>
          <a:p>
            <a:pPr marL="723900" lvl="2" indent="-342900" defTabSz="1517650">
              <a:spcAft>
                <a:spcPts val="600"/>
              </a:spcAft>
              <a:buClr>
                <a:srgbClr val="00B050"/>
              </a:buClr>
              <a:buFont typeface="Wingdings 3" panose="05040102010807070707" pitchFamily="18" charset="2"/>
              <a:buChar char=""/>
            </a:pPr>
            <a:r>
              <a:rPr lang="en-US" sz="2000" b="1" dirty="0" smtClean="0"/>
              <a:t>Manual</a:t>
            </a:r>
            <a:r>
              <a:rPr lang="en-US" sz="2000" dirty="0" smtClean="0"/>
              <a:t> – Storing papers and printouts in a secure locked location, placing it in a safe, key locked room, bars on windows, security guards etc. At a higher level there is biometric access.</a:t>
            </a:r>
          </a:p>
          <a:p>
            <a:pPr marL="723900" lvl="2" indent="-342900" defTabSz="1517650">
              <a:spcAft>
                <a:spcPts val="600"/>
              </a:spcAft>
              <a:buClr>
                <a:srgbClr val="00B050"/>
              </a:buClr>
              <a:buFont typeface="Wingdings 3" panose="05040102010807070707" pitchFamily="18" charset="2"/>
              <a:buChar char=""/>
            </a:pPr>
            <a:r>
              <a:rPr lang="en-US" sz="2000" b="1" dirty="0" smtClean="0"/>
              <a:t>Electronic</a:t>
            </a:r>
            <a:r>
              <a:rPr lang="en-US" sz="2000" dirty="0" smtClean="0"/>
              <a:t> – backups, firewalls, SSL, encryption, stored safely, login names and passwords. And at the higher level, biometrics again.</a:t>
            </a:r>
          </a:p>
          <a:p>
            <a:pPr marL="361950" lvl="2" indent="-342900" defTabSz="1517650">
              <a:spcAft>
                <a:spcPts val="600"/>
              </a:spcAft>
              <a:buClr>
                <a:srgbClr val="00B050"/>
              </a:buClr>
              <a:buFont typeface="Wingdings 3" panose="05040102010807070707" pitchFamily="18" charset="2"/>
              <a:buChar char=""/>
            </a:pPr>
            <a:r>
              <a:rPr lang="en-US" sz="2000" b="1" dirty="0" smtClean="0">
                <a:solidFill>
                  <a:srgbClr val="FF0000"/>
                </a:solidFill>
              </a:rPr>
              <a:t>Task 1.5 </a:t>
            </a:r>
            <a:r>
              <a:rPr lang="en-US" sz="2000" dirty="0" smtClean="0">
                <a:solidFill>
                  <a:srgbClr val="FF0000"/>
                </a:solidFill>
              </a:rPr>
              <a:t>– For the following items of data in a school, which would be the best method of securing the information and how important it is to do so: Staff Wages, Printed reports, List of Login names and passwords, Application forms, student grades.</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The Confidentiality Protocols</a:t>
            </a:r>
            <a:endParaRPr lang="en-US" sz="4000" dirty="0"/>
          </a:p>
        </p:txBody>
      </p:sp>
      <p:graphicFrame>
        <p:nvGraphicFramePr>
          <p:cNvPr id="6" name="Table 5"/>
          <p:cNvGraphicFramePr>
            <a:graphicFrameLocks noGrp="1"/>
          </p:cNvGraphicFramePr>
          <p:nvPr>
            <p:extLst>
              <p:ext uri="{D42A27DB-BD31-4B8C-83A1-F6EECF244321}">
                <p14:modId xmlns:p14="http://schemas.microsoft.com/office/powerpoint/2010/main" val="2941845525"/>
              </p:ext>
            </p:extLst>
          </p:nvPr>
        </p:nvGraphicFramePr>
        <p:xfrm>
          <a:off x="7164288" y="1052736"/>
          <a:ext cx="1656184" cy="5560303"/>
        </p:xfrm>
        <a:graphic>
          <a:graphicData uri="http://schemas.openxmlformats.org/drawingml/2006/table">
            <a:tbl>
              <a:tblPr firstRow="1" firstCol="1" lastRow="1" lastCol="1" bandRow="1" bandCol="1">
                <a:tableStyleId>{2D5ABB26-0587-4C30-8999-92F81FD0307C}</a:tableStyleId>
              </a:tblPr>
              <a:tblGrid>
                <a:gridCol w="1656184"/>
              </a:tblGrid>
              <a:tr h="369587">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90716">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The information the school has about you on record from the day you started.</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Physical measures that can take place to protect paper files.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information companies like Facebook have on you.</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What information you could lose if you lost your phone right now if it was not secured..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2"/>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027500"/>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805066" cy="5570756"/>
          </a:xfrm>
          <a:prstGeom prst="rect">
            <a:avLst/>
          </a:prstGeom>
        </p:spPr>
        <p:txBody>
          <a:bodyPr wrap="square">
            <a:spAutoFit/>
          </a:bodyPr>
          <a:lstStyle/>
          <a:p>
            <a:pPr marL="19050" lvl="1">
              <a:spcAft>
                <a:spcPts val="600"/>
              </a:spcAft>
              <a:buClr>
                <a:srgbClr val="00B050"/>
              </a:buClr>
            </a:pPr>
            <a:r>
              <a:rPr lang="en-US" sz="2100" b="1" dirty="0" smtClean="0"/>
              <a:t>Implications of breaching confidentiality</a:t>
            </a:r>
          </a:p>
          <a:p>
            <a:pPr marL="361950" lvl="1" indent="-342900">
              <a:spcAft>
                <a:spcPts val="600"/>
              </a:spcAft>
              <a:buClr>
                <a:srgbClr val="00B050"/>
              </a:buClr>
              <a:buFont typeface="Wingdings 3" panose="05040102010807070707" pitchFamily="18" charset="2"/>
              <a:buChar char=""/>
            </a:pPr>
            <a:r>
              <a:rPr lang="en-US" sz="2100" dirty="0" smtClean="0"/>
              <a:t>The level of breach within an organisation can determine the damage done. One lost school report would mean an inconvenience of rewriting it at the best case and an angry parent at the worst case. </a:t>
            </a:r>
          </a:p>
          <a:p>
            <a:pPr marL="361950" lvl="1" indent="-342900">
              <a:spcAft>
                <a:spcPts val="600"/>
              </a:spcAft>
              <a:buClr>
                <a:srgbClr val="00B050"/>
              </a:buClr>
              <a:buFont typeface="Wingdings 3" panose="05040102010807070707" pitchFamily="18" charset="2"/>
              <a:buChar char=""/>
            </a:pPr>
            <a:r>
              <a:rPr lang="en-US" sz="2100" dirty="0" smtClean="0"/>
              <a:t>Alternatively information about a new product release before release could cost a company millions in development costs, jobs could be lost and the company prosecuted for the breach.</a:t>
            </a:r>
          </a:p>
          <a:p>
            <a:pPr marL="361950" lvl="1" indent="-342900">
              <a:spcAft>
                <a:spcPts val="600"/>
              </a:spcAft>
              <a:buClr>
                <a:srgbClr val="00B050"/>
              </a:buClr>
              <a:buFont typeface="Wingdings 3" panose="05040102010807070707" pitchFamily="18" charset="2"/>
              <a:buChar char=""/>
            </a:pPr>
            <a:r>
              <a:rPr lang="en-US" sz="2100" b="1" dirty="0" smtClean="0">
                <a:solidFill>
                  <a:srgbClr val="FF0000"/>
                </a:solidFill>
              </a:rPr>
              <a:t>Task 1.6 </a:t>
            </a:r>
            <a:r>
              <a:rPr lang="en-US" sz="2100" dirty="0" smtClean="0">
                <a:solidFill>
                  <a:srgbClr val="FF0000"/>
                </a:solidFill>
              </a:rPr>
              <a:t>– For each of the previous loses, state the best and worst case scenarios of the breaches and how a school could prevent further similar breaches.</a:t>
            </a:r>
          </a:p>
          <a:p>
            <a:pPr marL="361950" lvl="1" indent="-342900">
              <a:spcAft>
                <a:spcPts val="600"/>
              </a:spcAft>
              <a:buClr>
                <a:srgbClr val="00B050"/>
              </a:buClr>
              <a:buFont typeface="Wingdings 3" panose="05040102010807070707" pitchFamily="18" charset="2"/>
              <a:buChar char=""/>
            </a:pPr>
            <a:r>
              <a:rPr lang="en-US" sz="2100" b="1" dirty="0" smtClean="0">
                <a:solidFill>
                  <a:srgbClr val="FF0000"/>
                </a:solidFill>
              </a:rPr>
              <a:t>Task 1.7 </a:t>
            </a:r>
            <a:r>
              <a:rPr lang="en-US" sz="2100" dirty="0" smtClean="0">
                <a:solidFill>
                  <a:srgbClr val="FF0000"/>
                </a:solidFill>
              </a:rPr>
              <a:t>– Using a breach from this </a:t>
            </a:r>
            <a:r>
              <a:rPr lang="en-US" sz="2100" dirty="0" smtClean="0">
                <a:solidFill>
                  <a:srgbClr val="FF0000"/>
                </a:solidFill>
                <a:hlinkClick r:id="rId3"/>
              </a:rPr>
              <a:t>link</a:t>
            </a:r>
            <a:r>
              <a:rPr lang="en-US" sz="2100" dirty="0" smtClean="0">
                <a:solidFill>
                  <a:srgbClr val="FF0000"/>
                </a:solidFill>
              </a:rPr>
              <a:t>, discuss how the breach happened, the damage caused and the solution put in place to prevent it happening again.</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The Confidentiality Protocols</a:t>
            </a:r>
            <a:endParaRPr lang="en-US" sz="4000" dirty="0"/>
          </a:p>
        </p:txBody>
      </p:sp>
      <p:graphicFrame>
        <p:nvGraphicFramePr>
          <p:cNvPr id="6" name="Table 5"/>
          <p:cNvGraphicFramePr>
            <a:graphicFrameLocks noGrp="1"/>
          </p:cNvGraphicFramePr>
          <p:nvPr>
            <p:extLst>
              <p:ext uri="{D42A27DB-BD31-4B8C-83A1-F6EECF244321}">
                <p14:modId xmlns:p14="http://schemas.microsoft.com/office/powerpoint/2010/main" val="2941845525"/>
              </p:ext>
            </p:extLst>
          </p:nvPr>
        </p:nvGraphicFramePr>
        <p:xfrm>
          <a:off x="7164288" y="1052736"/>
          <a:ext cx="1656184" cy="5560303"/>
        </p:xfrm>
        <a:graphic>
          <a:graphicData uri="http://schemas.openxmlformats.org/drawingml/2006/table">
            <a:tbl>
              <a:tblPr firstRow="1" firstCol="1" lastRow="1" lastCol="1" bandRow="1" bandCol="1">
                <a:tableStyleId>{2D5ABB26-0587-4C30-8999-92F81FD0307C}</a:tableStyleId>
              </a:tblPr>
              <a:tblGrid>
                <a:gridCol w="1656184"/>
              </a:tblGrid>
              <a:tr h="369587">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90716">
                <a:tc>
                  <a:txBody>
                    <a:bodyPr/>
                    <a:lstStyle/>
                    <a:p>
                      <a:pPr marL="177800" indent="-177800" algn="l">
                        <a:spcAft>
                          <a:spcPts val="600"/>
                        </a:spcAft>
                        <a:buFontTx/>
                        <a:buBlip>
                          <a:blip r:embed="rId4"/>
                        </a:buBlip>
                      </a:pPr>
                      <a:r>
                        <a:rPr lang="en-GB" sz="1440" baseline="0" dirty="0" smtClean="0">
                          <a:solidFill>
                            <a:srgbClr val="FF0000"/>
                          </a:solidFill>
                          <a:effectLst/>
                          <a:latin typeface="Arial" pitchFamily="34" charset="0"/>
                          <a:ea typeface="Times New Roman"/>
                          <a:cs typeface="Arial" pitchFamily="34" charset="0"/>
                        </a:rPr>
                        <a:t>The information the school has about you on record from the day you started.</a:t>
                      </a:r>
                    </a:p>
                    <a:p>
                      <a:pPr marL="177800" indent="-177800" algn="l">
                        <a:spcAft>
                          <a:spcPts val="600"/>
                        </a:spcAft>
                        <a:buFontTx/>
                        <a:buBlip>
                          <a:blip r:embed="rId4"/>
                        </a:buBlip>
                      </a:pPr>
                      <a:r>
                        <a:rPr lang="en-GB" sz="1440" baseline="0" dirty="0" smtClean="0">
                          <a:solidFill>
                            <a:schemeClr val="tx1"/>
                          </a:solidFill>
                          <a:effectLst/>
                          <a:latin typeface="Arial" pitchFamily="34" charset="0"/>
                          <a:ea typeface="Times New Roman"/>
                          <a:cs typeface="Arial" pitchFamily="34" charset="0"/>
                        </a:rPr>
                        <a:t>Physical measures that can take place to protect paper files.</a:t>
                      </a:r>
                    </a:p>
                    <a:p>
                      <a:pPr marL="177800" indent="-177800" algn="l">
                        <a:spcAft>
                          <a:spcPts val="600"/>
                        </a:spcAft>
                        <a:buFontTx/>
                        <a:buBlip>
                          <a:blip r:embed="rId4"/>
                        </a:buBlip>
                      </a:pPr>
                      <a:r>
                        <a:rPr lang="en-GB" sz="1440" baseline="0" dirty="0" smtClean="0">
                          <a:solidFill>
                            <a:srgbClr val="FF0000"/>
                          </a:solidFill>
                          <a:effectLst/>
                          <a:latin typeface="Arial" pitchFamily="34" charset="0"/>
                          <a:ea typeface="Times New Roman"/>
                          <a:cs typeface="Arial" pitchFamily="34" charset="0"/>
                        </a:rPr>
                        <a:t>What information companies like Facebook have on you.</a:t>
                      </a:r>
                    </a:p>
                    <a:p>
                      <a:pPr marL="177800" indent="-177800" algn="l">
                        <a:spcAft>
                          <a:spcPts val="600"/>
                        </a:spcAft>
                        <a:buFontTx/>
                        <a:buBlip>
                          <a:blip r:embed="rId4"/>
                        </a:buBlip>
                      </a:pPr>
                      <a:r>
                        <a:rPr lang="en-GB" sz="1440" baseline="0" dirty="0" smtClean="0">
                          <a:solidFill>
                            <a:schemeClr val="tx1"/>
                          </a:solidFill>
                          <a:effectLst/>
                          <a:latin typeface="Arial" pitchFamily="34" charset="0"/>
                          <a:ea typeface="Times New Roman"/>
                          <a:cs typeface="Arial" pitchFamily="34" charset="0"/>
                        </a:rPr>
                        <a:t>What information you could lose if you lost your phone right now if it was not secured..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267146" y="1079402"/>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75648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805066" cy="5501506"/>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950" dirty="0" smtClean="0"/>
              <a:t>The benefits and drawbacks of maintaining information are straightforward, reputation vs. cost.</a:t>
            </a:r>
          </a:p>
          <a:p>
            <a:pPr marL="355600" lvl="1" indent="-342900">
              <a:spcAft>
                <a:spcPts val="600"/>
              </a:spcAft>
              <a:buClr>
                <a:srgbClr val="00B050"/>
              </a:buClr>
              <a:buFont typeface="Wingdings 3" panose="05040102010807070707" pitchFamily="18" charset="2"/>
              <a:buChar char=""/>
            </a:pPr>
            <a:r>
              <a:rPr lang="en-US" sz="1950" b="1" dirty="0" smtClean="0"/>
              <a:t>Reputation</a:t>
            </a:r>
            <a:r>
              <a:rPr lang="en-US" sz="1950" dirty="0" smtClean="0"/>
              <a:t> – customers get upset and leave, customers lose faith, customers fear to place their trust in a company again. It all depends on the importance of the information.</a:t>
            </a:r>
          </a:p>
          <a:p>
            <a:pPr marL="355600" lvl="1" indent="-342900">
              <a:spcAft>
                <a:spcPts val="600"/>
              </a:spcAft>
              <a:buClr>
                <a:srgbClr val="00B050"/>
              </a:buClr>
              <a:buFont typeface="Wingdings 3" panose="05040102010807070707" pitchFamily="18" charset="2"/>
              <a:buChar char=""/>
            </a:pPr>
            <a:r>
              <a:rPr lang="en-US" sz="1950" dirty="0" smtClean="0"/>
              <a:t>If a school loses information, or there is a hack, parents get upset. They may merely voice this upset but keep their child in the school. Whereas if a bank loses account information, money goes missing but gets replaced.</a:t>
            </a:r>
          </a:p>
          <a:p>
            <a:pPr marL="355600" lvl="1" indent="-342900">
              <a:spcAft>
                <a:spcPts val="600"/>
              </a:spcAft>
              <a:buClr>
                <a:srgbClr val="00B050"/>
              </a:buClr>
              <a:buFont typeface="Wingdings 3" panose="05040102010807070707" pitchFamily="18" charset="2"/>
              <a:buChar char=""/>
            </a:pPr>
            <a:r>
              <a:rPr lang="en-US" sz="1950" b="1" dirty="0" smtClean="0"/>
              <a:t>Cost</a:t>
            </a:r>
            <a:r>
              <a:rPr lang="en-US" sz="1950" dirty="0" smtClean="0"/>
              <a:t> – Protection costs money, hardware needs replacing, security needs updating, Physical security costs as well, guards, bars etc. And these security measures are measured against the risks.</a:t>
            </a:r>
          </a:p>
          <a:p>
            <a:pPr marL="355600" lvl="1" indent="-342900">
              <a:spcAft>
                <a:spcPts val="600"/>
              </a:spcAft>
              <a:buClr>
                <a:srgbClr val="00B050"/>
              </a:buClr>
              <a:buFont typeface="Wingdings 3" panose="05040102010807070707" pitchFamily="18" charset="2"/>
              <a:buChar char=""/>
            </a:pPr>
            <a:r>
              <a:rPr lang="en-US" sz="1950" b="1" dirty="0" smtClean="0">
                <a:solidFill>
                  <a:srgbClr val="FF0000"/>
                </a:solidFill>
              </a:rPr>
              <a:t>Task 1.8 </a:t>
            </a:r>
            <a:r>
              <a:rPr lang="en-US" sz="1950" dirty="0" smtClean="0">
                <a:solidFill>
                  <a:srgbClr val="FF0000"/>
                </a:solidFill>
              </a:rPr>
              <a:t>– Describe in reference to your school, the importance of maintaining confidentiality to the individual and the organisation.</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The Confidentiality Protocols</a:t>
            </a:r>
            <a:endParaRPr lang="en-US" sz="4000" dirty="0"/>
          </a:p>
        </p:txBody>
      </p:sp>
      <p:graphicFrame>
        <p:nvGraphicFramePr>
          <p:cNvPr id="6" name="Table 5"/>
          <p:cNvGraphicFramePr>
            <a:graphicFrameLocks noGrp="1"/>
          </p:cNvGraphicFramePr>
          <p:nvPr>
            <p:extLst>
              <p:ext uri="{D42A27DB-BD31-4B8C-83A1-F6EECF244321}">
                <p14:modId xmlns:p14="http://schemas.microsoft.com/office/powerpoint/2010/main" val="632427036"/>
              </p:ext>
            </p:extLst>
          </p:nvPr>
        </p:nvGraphicFramePr>
        <p:xfrm>
          <a:off x="7164288" y="1052736"/>
          <a:ext cx="1656184" cy="5560303"/>
        </p:xfrm>
        <a:graphic>
          <a:graphicData uri="http://schemas.openxmlformats.org/drawingml/2006/table">
            <a:tbl>
              <a:tblPr firstRow="1" firstCol="1" lastRow="1" lastCol="1" bandRow="1" bandCol="1">
                <a:tableStyleId>{2D5ABB26-0587-4C30-8999-92F81FD0307C}</a:tableStyleId>
              </a:tblPr>
              <a:tblGrid>
                <a:gridCol w="1656184"/>
              </a:tblGrid>
              <a:tr h="369587">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90716">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The information the school has about you on record from the day you started.</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Physical measures that can take place to protect paper files.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information companies like Facebook have on you.</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What information you could lose if you lost your phone right now if it was not secured..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2"/>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21532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805066" cy="5632311"/>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2000" dirty="0" smtClean="0"/>
              <a:t>There are many different technical procedures to maintaining confidentiality within an organisation including limiting access, ‘need to know’ basis, IT systems, and use of bcc.</a:t>
            </a:r>
            <a:r>
              <a:rPr lang="en-US" sz="2000" dirty="0"/>
              <a:t> </a:t>
            </a:r>
            <a:r>
              <a:rPr lang="en-US" sz="2000" dirty="0" smtClean="0"/>
              <a:t>These depend on the nature of the information. In the exam you will be asked to name or explain a small range of these in a given scenario and their effectiveness.</a:t>
            </a:r>
          </a:p>
          <a:p>
            <a:pPr marL="355600" lvl="1" indent="-342900">
              <a:spcAft>
                <a:spcPts val="600"/>
              </a:spcAft>
              <a:buClr>
                <a:srgbClr val="00B050"/>
              </a:buClr>
              <a:buFont typeface="Wingdings 3" panose="05040102010807070707" pitchFamily="18" charset="2"/>
              <a:buChar char=""/>
            </a:pPr>
            <a:r>
              <a:rPr lang="en-US" sz="2000" b="1" dirty="0" smtClean="0"/>
              <a:t>BCC</a:t>
            </a:r>
            <a:r>
              <a:rPr lang="en-US" sz="2000" dirty="0" smtClean="0"/>
              <a:t> – Used in emails to hide the name of the receivers of a message.</a:t>
            </a:r>
          </a:p>
          <a:p>
            <a:pPr marL="355600" lvl="1" indent="-342900">
              <a:spcAft>
                <a:spcPts val="600"/>
              </a:spcAft>
              <a:buClr>
                <a:srgbClr val="00B050"/>
              </a:buClr>
              <a:buFont typeface="Wingdings 3" panose="05040102010807070707" pitchFamily="18" charset="2"/>
              <a:buChar char=""/>
            </a:pPr>
            <a:r>
              <a:rPr lang="en-US" sz="2000" dirty="0" smtClean="0"/>
              <a:t>‘</a:t>
            </a:r>
            <a:r>
              <a:rPr lang="en-US" sz="2000" b="1" dirty="0" smtClean="0"/>
              <a:t>Need to know</a:t>
            </a:r>
            <a:r>
              <a:rPr lang="en-US" sz="2000" dirty="0" smtClean="0"/>
              <a:t>’ – restricting access to information from those not privileged to read it (financial information such as wages etc.)</a:t>
            </a:r>
          </a:p>
          <a:p>
            <a:pPr marL="355600" lvl="1" indent="-342900">
              <a:spcAft>
                <a:spcPts val="600"/>
              </a:spcAft>
              <a:buClr>
                <a:srgbClr val="00B050"/>
              </a:buClr>
              <a:buFont typeface="Wingdings 3" panose="05040102010807070707" pitchFamily="18" charset="2"/>
              <a:buChar char=""/>
            </a:pPr>
            <a:r>
              <a:rPr lang="en-US" sz="2000" b="1" dirty="0" smtClean="0"/>
              <a:t>IT systems </a:t>
            </a:r>
            <a:r>
              <a:rPr lang="en-US" sz="2000" dirty="0" smtClean="0"/>
              <a:t>– putting hardware in place to protect information such as scanning paper documents.</a:t>
            </a:r>
          </a:p>
          <a:p>
            <a:pPr marL="355600" lvl="1" indent="-342900">
              <a:spcAft>
                <a:spcPts val="600"/>
              </a:spcAft>
              <a:buClr>
                <a:srgbClr val="00B050"/>
              </a:buClr>
              <a:buFont typeface="Wingdings 3" panose="05040102010807070707" pitchFamily="18" charset="2"/>
              <a:buChar char=""/>
            </a:pPr>
            <a:r>
              <a:rPr lang="en-US" sz="2000" b="1" dirty="0" smtClean="0">
                <a:solidFill>
                  <a:srgbClr val="FF0000"/>
                </a:solidFill>
              </a:rPr>
              <a:t>Task 1.9 </a:t>
            </a:r>
            <a:r>
              <a:rPr lang="en-US" sz="2000" dirty="0" smtClean="0">
                <a:solidFill>
                  <a:srgbClr val="FF0000"/>
                </a:solidFill>
              </a:rPr>
              <a:t>– Explain what other procedures your school has in place to protect information, paper and digital, and state the need and effectiveness of each of these.</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1.2 - The Confidentiality Protocols</a:t>
            </a:r>
            <a:endParaRPr lang="en-US" sz="4000" dirty="0"/>
          </a:p>
        </p:txBody>
      </p:sp>
      <p:graphicFrame>
        <p:nvGraphicFramePr>
          <p:cNvPr id="6" name="Table 5"/>
          <p:cNvGraphicFramePr>
            <a:graphicFrameLocks noGrp="1"/>
          </p:cNvGraphicFramePr>
          <p:nvPr>
            <p:extLst>
              <p:ext uri="{D42A27DB-BD31-4B8C-83A1-F6EECF244321}">
                <p14:modId xmlns:p14="http://schemas.microsoft.com/office/powerpoint/2010/main" val="632427036"/>
              </p:ext>
            </p:extLst>
          </p:nvPr>
        </p:nvGraphicFramePr>
        <p:xfrm>
          <a:off x="7164288" y="1052736"/>
          <a:ext cx="1656184" cy="5560303"/>
        </p:xfrm>
        <a:graphic>
          <a:graphicData uri="http://schemas.openxmlformats.org/drawingml/2006/table">
            <a:tbl>
              <a:tblPr firstRow="1" firstCol="1" lastRow="1" lastCol="1" bandRow="1" bandCol="1">
                <a:tableStyleId>{2D5ABB26-0587-4C30-8999-92F81FD0307C}</a:tableStyleId>
              </a:tblPr>
              <a:tblGrid>
                <a:gridCol w="1656184"/>
              </a:tblGrid>
              <a:tr h="369587">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90716">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The information the school has about you on record from the day you started.</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Physical measures that can take place to protect paper files.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information companies like Facebook have on you.</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What information you could lose if you lost your phone right now if it was not secured..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2"/>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835515"/>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089159019"/>
              </p:ext>
            </p:extLst>
          </p:nvPr>
        </p:nvGraphicFramePr>
        <p:xfrm>
          <a:off x="7164288" y="1052736"/>
          <a:ext cx="1656184" cy="5492872"/>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7934">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Why should copyright exist</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How much stuff have you downloaded at home.</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can copyright be proven</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How much trouble will you get in if you download a movie and get caught.</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is your moral ground when it comes to taking information off the internet for homework.</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20" y="1052736"/>
            <a:ext cx="6805066" cy="5524589"/>
          </a:xfrm>
          <a:prstGeom prst="rect">
            <a:avLst/>
          </a:prstGeom>
        </p:spPr>
        <p:txBody>
          <a:bodyPr wrap="square">
            <a:spAutoFit/>
          </a:bodyPr>
          <a:lstStyle/>
          <a:p>
            <a:pPr marL="361950" lvl="1" indent="-342900">
              <a:spcAft>
                <a:spcPts val="600"/>
              </a:spcAft>
              <a:buClr>
                <a:srgbClr val="00B050"/>
              </a:buClr>
              <a:buFont typeface="Wingdings 3" panose="05040102010807070707" pitchFamily="18" charset="2"/>
              <a:buChar char=""/>
            </a:pPr>
            <a:r>
              <a:rPr lang="en-US" sz="1850" dirty="0" smtClean="0"/>
              <a:t>You cannot simply produce any document you want for a business by taking things from other sources and calling them your own. There are voluntary and Legal reasons that restrict people from doing so.</a:t>
            </a:r>
          </a:p>
          <a:p>
            <a:pPr marL="361950" lvl="1" indent="-342900">
              <a:spcAft>
                <a:spcPts val="600"/>
              </a:spcAft>
              <a:buClr>
                <a:srgbClr val="00B050"/>
              </a:buClr>
              <a:buFont typeface="Wingdings 3" panose="05040102010807070707" pitchFamily="18" charset="2"/>
              <a:buChar char=""/>
            </a:pPr>
            <a:r>
              <a:rPr lang="en-US" sz="1850" dirty="0" smtClean="0"/>
              <a:t>Voluntary – the procedures a company takes to restrict the use of illegally gained materials or information. These include:</a:t>
            </a:r>
            <a:endParaRPr lang="en-US" sz="1850" dirty="0"/>
          </a:p>
          <a:p>
            <a:pPr marL="720725" lvl="2" indent="-342900">
              <a:spcAft>
                <a:spcPts val="600"/>
              </a:spcAft>
              <a:buClr>
                <a:srgbClr val="00B050"/>
              </a:buClr>
              <a:buFont typeface="Wingdings 3" panose="05040102010807070707" pitchFamily="18" charset="2"/>
              <a:buChar char=""/>
            </a:pPr>
            <a:r>
              <a:rPr lang="en-US" sz="1850" b="1" dirty="0" smtClean="0"/>
              <a:t>Organisational procedures </a:t>
            </a:r>
            <a:r>
              <a:rPr lang="en-US" sz="1850" dirty="0" smtClean="0"/>
              <a:t>– restricting access, checking documents, placing their own information in a place or a file format that restrict usage like PDF’s. This can also include training.</a:t>
            </a:r>
            <a:endParaRPr lang="en-US" sz="1850" dirty="0"/>
          </a:p>
          <a:p>
            <a:pPr marL="720725" lvl="2" indent="-342900">
              <a:spcAft>
                <a:spcPts val="600"/>
              </a:spcAft>
              <a:buClr>
                <a:srgbClr val="00B050"/>
              </a:buClr>
              <a:buFont typeface="Wingdings 3" panose="05040102010807070707" pitchFamily="18" charset="2"/>
              <a:buChar char=""/>
            </a:pPr>
            <a:r>
              <a:rPr lang="en-US" sz="1850" b="1" dirty="0" smtClean="0"/>
              <a:t>Ethical</a:t>
            </a:r>
            <a:r>
              <a:rPr lang="en-US" sz="1850" dirty="0" smtClean="0"/>
              <a:t> – the line in the sand drawn by individuals that restrict them from using other people’s work for their own purposes. This is ambiguous but van be effective if working in conjunction with a code of practice.</a:t>
            </a:r>
            <a:endParaRPr lang="en-US" sz="1850" dirty="0"/>
          </a:p>
          <a:p>
            <a:pPr marL="720725" lvl="2" indent="-342900">
              <a:spcAft>
                <a:spcPts val="600"/>
              </a:spcAft>
              <a:buClr>
                <a:srgbClr val="00B050"/>
              </a:buClr>
              <a:buFont typeface="Wingdings 3" panose="05040102010807070707" pitchFamily="18" charset="2"/>
              <a:buChar char=""/>
            </a:pPr>
            <a:r>
              <a:rPr lang="en-US" sz="1850" b="1" dirty="0" smtClean="0"/>
              <a:t>Codes </a:t>
            </a:r>
            <a:r>
              <a:rPr lang="en-US" sz="1850" b="1" dirty="0"/>
              <a:t>of </a:t>
            </a:r>
            <a:r>
              <a:rPr lang="en-US" sz="1850" b="1" dirty="0" smtClean="0"/>
              <a:t>practice</a:t>
            </a:r>
            <a:r>
              <a:rPr lang="en-US" sz="1850" dirty="0" smtClean="0"/>
              <a:t> – training and rules drawn up by a company that outlines company policy on copyright and measures to abide such as confidentiality agreements.</a:t>
            </a:r>
            <a:endParaRPr lang="en-US" sz="185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1.3 - </a:t>
            </a:r>
            <a:r>
              <a:rPr lang="en-US" sz="3600" dirty="0"/>
              <a:t>The </a:t>
            </a:r>
            <a:r>
              <a:rPr lang="en-US" sz="3600" dirty="0" smtClean="0"/>
              <a:t>Constraints </a:t>
            </a:r>
            <a:r>
              <a:rPr lang="en-US" sz="3600" dirty="0"/>
              <a:t>on </a:t>
            </a:r>
            <a:r>
              <a:rPr lang="en-US" sz="3600" dirty="0" smtClean="0"/>
              <a:t>Document Content</a:t>
            </a:r>
            <a:endParaRPr lang="en-US" sz="3600" dirty="0"/>
          </a:p>
        </p:txBody>
      </p:sp>
    </p:spTree>
    <p:extLst>
      <p:ext uri="{BB962C8B-B14F-4D97-AF65-F5344CB8AC3E}">
        <p14:creationId xmlns:p14="http://schemas.microsoft.com/office/powerpoint/2010/main" val="57000714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089159019"/>
              </p:ext>
            </p:extLst>
          </p:nvPr>
        </p:nvGraphicFramePr>
        <p:xfrm>
          <a:off x="7164288" y="1052736"/>
          <a:ext cx="1656184" cy="5492872"/>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7934">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Why should copyright exist</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How much stuff have you downloaded at home.</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can copyright be proven</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How much trouble will you get in if you download a movie and get caught.</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is your moral ground when it comes to taking information off the internet for homework.</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20" y="1052736"/>
            <a:ext cx="6805066" cy="5478423"/>
          </a:xfrm>
          <a:prstGeom prst="rect">
            <a:avLst/>
          </a:prstGeom>
        </p:spPr>
        <p:txBody>
          <a:bodyPr wrap="square">
            <a:spAutoFit/>
          </a:bodyPr>
          <a:lstStyle/>
          <a:p>
            <a:pPr marL="361950" lvl="1" indent="-342900">
              <a:spcAft>
                <a:spcPts val="600"/>
              </a:spcAft>
              <a:buClr>
                <a:srgbClr val="00B050"/>
              </a:buClr>
              <a:buFont typeface="Wingdings 3" panose="05040102010807070707" pitchFamily="18" charset="2"/>
              <a:buChar char=""/>
            </a:pPr>
            <a:r>
              <a:rPr lang="en-US" sz="1600" dirty="0" smtClean="0"/>
              <a:t>Legislation – there are laws in place that all companies have </a:t>
            </a:r>
            <a:r>
              <a:rPr lang="en-US" sz="1600" dirty="0" err="1" smtClean="0"/>
              <a:t>toabide</a:t>
            </a:r>
            <a:r>
              <a:rPr lang="en-US" sz="1600" dirty="0" smtClean="0"/>
              <a:t> by when it comes to information and </a:t>
            </a:r>
            <a:r>
              <a:rPr lang="en-US" sz="1600" dirty="0"/>
              <a:t>information u sage</a:t>
            </a:r>
            <a:r>
              <a:rPr lang="en-US" sz="1600" dirty="0" smtClean="0"/>
              <a:t>. Failure to comply with these can lead to prosecution which is why codes of practice are put in place.</a:t>
            </a:r>
            <a:endParaRPr lang="en-US" sz="1600" dirty="0"/>
          </a:p>
          <a:p>
            <a:pPr marL="720725" lvl="2" indent="-342900">
              <a:spcAft>
                <a:spcPts val="600"/>
              </a:spcAft>
              <a:buClr>
                <a:srgbClr val="00B050"/>
              </a:buClr>
              <a:buFont typeface="Wingdings 3" panose="05040102010807070707" pitchFamily="18" charset="2"/>
              <a:buChar char=""/>
            </a:pPr>
            <a:r>
              <a:rPr lang="en-US" sz="1600" b="1" dirty="0" smtClean="0"/>
              <a:t>Copyright</a:t>
            </a:r>
            <a:r>
              <a:rPr lang="en-US" sz="1600" dirty="0" smtClean="0"/>
              <a:t> – almost every country has these and includes intellectual as well as actual copyright </a:t>
            </a:r>
            <a:r>
              <a:rPr lang="en-US" sz="1600" dirty="0"/>
              <a:t>declarations. </a:t>
            </a:r>
            <a:r>
              <a:rPr lang="en-US" sz="1600" dirty="0" smtClean="0"/>
              <a:t>These can include </a:t>
            </a:r>
            <a:r>
              <a:rPr lang="en-US" sz="1600" dirty="0"/>
              <a:t>the avoidance of plagiarism and the need to quote sources</a:t>
            </a:r>
            <a:r>
              <a:rPr lang="en-US" sz="1600" dirty="0" smtClean="0"/>
              <a:t>.</a:t>
            </a:r>
            <a:endParaRPr lang="en-US" sz="1600" dirty="0"/>
          </a:p>
          <a:p>
            <a:pPr marL="720725" lvl="2" indent="-342900">
              <a:spcAft>
                <a:spcPts val="600"/>
              </a:spcAft>
              <a:buClr>
                <a:srgbClr val="00B050"/>
              </a:buClr>
              <a:buFont typeface="Wingdings 3" panose="05040102010807070707" pitchFamily="18" charset="2"/>
              <a:buChar char=""/>
            </a:pPr>
            <a:r>
              <a:rPr lang="en-US" sz="1600" b="1" dirty="0" smtClean="0"/>
              <a:t>Data protection </a:t>
            </a:r>
            <a:r>
              <a:rPr lang="en-US" sz="1600" dirty="0" smtClean="0"/>
              <a:t>– discussed earlier.</a:t>
            </a:r>
            <a:endParaRPr lang="en-US" sz="1600" dirty="0"/>
          </a:p>
          <a:p>
            <a:pPr marL="720725" lvl="2" indent="-342900">
              <a:spcAft>
                <a:spcPts val="600"/>
              </a:spcAft>
              <a:buClr>
                <a:srgbClr val="00B050"/>
              </a:buClr>
              <a:buFont typeface="Wingdings 3" panose="05040102010807070707" pitchFamily="18" charset="2"/>
              <a:buChar char=""/>
            </a:pPr>
            <a:r>
              <a:rPr lang="en-US" sz="1600" b="1" dirty="0" smtClean="0"/>
              <a:t>Consumer Protection </a:t>
            </a:r>
            <a:r>
              <a:rPr lang="en-US" sz="1600" dirty="0" smtClean="0"/>
              <a:t>– Laws put in place to protect the rights of the consumer such as quality of goods, returns, cooling off periods, rights to privacy, rights to reject services etc.</a:t>
            </a:r>
            <a:endParaRPr lang="en-US" sz="1600" dirty="0"/>
          </a:p>
          <a:p>
            <a:pPr marL="720725" lvl="2" indent="-342900">
              <a:spcAft>
                <a:spcPts val="600"/>
              </a:spcAft>
              <a:buClr>
                <a:srgbClr val="00B050"/>
              </a:buClr>
              <a:buFont typeface="Wingdings 3" panose="05040102010807070707" pitchFamily="18" charset="2"/>
              <a:buChar char=""/>
            </a:pPr>
            <a:r>
              <a:rPr lang="en-US" sz="1600" b="1" dirty="0" smtClean="0"/>
              <a:t>Equal Opportunities </a:t>
            </a:r>
            <a:r>
              <a:rPr lang="en-US" sz="1600" dirty="0" smtClean="0"/>
              <a:t>– these laws are major when it comes to hiring policies but also in the treatment of staff within a business and how customers are dealt with.</a:t>
            </a:r>
          </a:p>
          <a:p>
            <a:pPr marL="360363" lvl="2" indent="-342900">
              <a:spcAft>
                <a:spcPts val="600"/>
              </a:spcAft>
              <a:buClr>
                <a:srgbClr val="00B050"/>
              </a:buClr>
              <a:buFont typeface="Wingdings 3" panose="05040102010807070707" pitchFamily="18" charset="2"/>
              <a:buChar char=""/>
            </a:pPr>
            <a:r>
              <a:rPr lang="en-US" sz="1600" b="1" dirty="0" smtClean="0">
                <a:solidFill>
                  <a:srgbClr val="FF0000"/>
                </a:solidFill>
              </a:rPr>
              <a:t>Task 1.10 </a:t>
            </a:r>
            <a:r>
              <a:rPr lang="en-US" sz="1600" dirty="0" smtClean="0">
                <a:solidFill>
                  <a:srgbClr val="FF0000"/>
                </a:solidFill>
              </a:rPr>
              <a:t>– For each of these acts, state two stipulations in reference to a school that apply and how a school can enforce these stipulations:</a:t>
            </a:r>
          </a:p>
          <a:p>
            <a:pPr marL="360363" lvl="2" indent="-342900">
              <a:spcAft>
                <a:spcPts val="600"/>
              </a:spcAft>
              <a:buClr>
                <a:srgbClr val="00B050"/>
              </a:buClr>
              <a:buFont typeface="Wingdings 3" panose="05040102010807070707" pitchFamily="18" charset="2"/>
              <a:buChar char=""/>
            </a:pPr>
            <a:r>
              <a:rPr lang="en-US" sz="1600" dirty="0" smtClean="0">
                <a:solidFill>
                  <a:srgbClr val="FF0000"/>
                </a:solidFill>
              </a:rPr>
              <a:t>The Copyright Act, The Data Protection Act, The Consumer Protection Act, The Equal Opportunity Act.</a:t>
            </a:r>
            <a:endParaRPr lang="en-US" sz="1600" dirty="0" smtClean="0"/>
          </a:p>
        </p:txBody>
      </p:sp>
      <p:sp>
        <p:nvSpPr>
          <p:cNvPr id="14" name="Title 2"/>
          <p:cNvSpPr>
            <a:spLocks noGrp="1"/>
          </p:cNvSpPr>
          <p:nvPr>
            <p:ph type="title"/>
          </p:nvPr>
        </p:nvSpPr>
        <p:spPr>
          <a:xfrm>
            <a:off x="70266" y="72008"/>
            <a:ext cx="8859452" cy="548680"/>
          </a:xfrm>
        </p:spPr>
        <p:txBody>
          <a:bodyPr>
            <a:noAutofit/>
          </a:bodyPr>
          <a:lstStyle/>
          <a:p>
            <a:r>
              <a:rPr lang="en-US" sz="3600" dirty="0" smtClean="0"/>
              <a:t>1.3 - </a:t>
            </a:r>
            <a:r>
              <a:rPr lang="en-US" sz="3600" dirty="0"/>
              <a:t>The </a:t>
            </a:r>
            <a:r>
              <a:rPr lang="en-US" sz="3600" dirty="0" smtClean="0"/>
              <a:t>Constraints </a:t>
            </a:r>
            <a:r>
              <a:rPr lang="en-US" sz="3600" dirty="0"/>
              <a:t>on </a:t>
            </a:r>
            <a:r>
              <a:rPr lang="en-US" sz="3600" dirty="0" smtClean="0"/>
              <a:t>Document Content</a:t>
            </a:r>
            <a:endParaRPr lang="en-US" sz="3600" dirty="0"/>
          </a:p>
        </p:txBody>
      </p:sp>
    </p:spTree>
    <p:extLst>
      <p:ext uri="{BB962C8B-B14F-4D97-AF65-F5344CB8AC3E}">
        <p14:creationId xmlns:p14="http://schemas.microsoft.com/office/powerpoint/2010/main" val="1702643913"/>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304651680"/>
              </p:ext>
            </p:extLst>
          </p:nvPr>
        </p:nvGraphicFramePr>
        <p:xfrm>
          <a:off x="7164288" y="1052736"/>
          <a:ext cx="1656184" cy="5616624"/>
        </p:xfrm>
        <a:graphic>
          <a:graphicData uri="http://schemas.openxmlformats.org/drawingml/2006/table">
            <a:tbl>
              <a:tblPr firstRow="1" firstCol="1" lastRow="1" lastCol="1" bandRow="1" bandCol="1">
                <a:tableStyleId>{2D5ABB26-0587-4C30-8999-92F81FD0307C}</a:tableStyleId>
              </a:tblPr>
              <a:tblGrid>
                <a:gridCol w="1656184"/>
              </a:tblGrid>
              <a:tr h="373121">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350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school reports are phrased and structured.</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The image a school has.</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The letters sent home, how they are structured, set up and commonality.</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the reputation of a teacher and school are maintained.</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Who makes the travel arrangements in your home, and what has happened when these went wrong.</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478423"/>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2000" dirty="0" smtClean="0"/>
              <a:t>You have often heard how being prepared is the key to success. In all businesses there are mistakes made, the need to reduce these mistakes can be cost effective to a business. And there are plenty of ways to be better.</a:t>
            </a:r>
          </a:p>
          <a:p>
            <a:pPr marL="360363" lvl="1" indent="-342900">
              <a:spcAft>
                <a:spcPts val="600"/>
              </a:spcAft>
              <a:buClr>
                <a:srgbClr val="00B050"/>
              </a:buClr>
              <a:buFont typeface="Wingdings 3" panose="05040102010807070707" pitchFamily="18" charset="2"/>
              <a:buChar char=""/>
            </a:pPr>
            <a:r>
              <a:rPr lang="en-US" sz="2000" b="1" dirty="0" smtClean="0"/>
              <a:t>Checking </a:t>
            </a:r>
            <a:r>
              <a:rPr lang="en-US" sz="2000" b="1" dirty="0"/>
              <a:t>of </a:t>
            </a:r>
            <a:r>
              <a:rPr lang="en-US" sz="2000" b="1" dirty="0" smtClean="0"/>
              <a:t>documents </a:t>
            </a:r>
            <a:r>
              <a:rPr lang="en-US" sz="2000" dirty="0" smtClean="0"/>
              <a:t>– this can be as time consuming as proof reading hundreds of pages for mistakes or as simple as spell checking a document. This can be spelling, grammar, layout, content, omissions and correctness and accuracy.</a:t>
            </a:r>
            <a:endParaRPr lang="en-US" sz="2000" dirty="0"/>
          </a:p>
          <a:p>
            <a:pPr marL="360363" lvl="1" indent="-342900">
              <a:spcAft>
                <a:spcPts val="600"/>
              </a:spcAft>
              <a:buClr>
                <a:srgbClr val="00B050"/>
              </a:buClr>
              <a:buFont typeface="Wingdings 3" panose="05040102010807070707" pitchFamily="18" charset="2"/>
              <a:buChar char=""/>
            </a:pPr>
            <a:r>
              <a:rPr lang="en-US" sz="2000" b="1" dirty="0" smtClean="0"/>
              <a:t>Checking </a:t>
            </a:r>
            <a:r>
              <a:rPr lang="en-US" sz="2000" b="1" dirty="0"/>
              <a:t>of </a:t>
            </a:r>
            <a:r>
              <a:rPr lang="en-US" sz="2000" b="1" dirty="0" smtClean="0"/>
              <a:t>Arrangements </a:t>
            </a:r>
            <a:r>
              <a:rPr lang="en-US" sz="2000" dirty="0" smtClean="0"/>
              <a:t>– When we personally book something we verify it before proceeding but within companies there are additional risks such as double bookings, cancellations, timings of meetings, international issues like time zones or religious days, public holidays. Companies have secretaries that do this but this does not always correspond to unforeseen circumstances.</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1.4 - </a:t>
            </a:r>
            <a:r>
              <a:rPr lang="en-US" sz="3600" dirty="0"/>
              <a:t>The </a:t>
            </a:r>
            <a:r>
              <a:rPr lang="en-US" sz="3600" dirty="0" smtClean="0"/>
              <a:t>Checking Protocols</a:t>
            </a:r>
            <a:endParaRPr lang="en-US" sz="3600" dirty="0"/>
          </a:p>
        </p:txBody>
      </p:sp>
    </p:spTree>
    <p:extLst>
      <p:ext uri="{BB962C8B-B14F-4D97-AF65-F5344CB8AC3E}">
        <p14:creationId xmlns:p14="http://schemas.microsoft.com/office/powerpoint/2010/main" val="353918849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304651680"/>
              </p:ext>
            </p:extLst>
          </p:nvPr>
        </p:nvGraphicFramePr>
        <p:xfrm>
          <a:off x="7164288" y="1052736"/>
          <a:ext cx="1656184" cy="5616624"/>
        </p:xfrm>
        <a:graphic>
          <a:graphicData uri="http://schemas.openxmlformats.org/drawingml/2006/table">
            <a:tbl>
              <a:tblPr firstRow="1" firstCol="1" lastRow="1" lastCol="1" bandRow="1" bandCol="1">
                <a:tableStyleId>{2D5ABB26-0587-4C30-8999-92F81FD0307C}</a:tableStyleId>
              </a:tblPr>
              <a:tblGrid>
                <a:gridCol w="1656184"/>
              </a:tblGrid>
              <a:tr h="373121">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350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school reports are phrased and structured.</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The image a school has.</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The letters sent home, how they are structured, set up and commonality.</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the reputation of a teacher and school are maintained.</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Who makes the travel arrangements in your home, and what has happened when these went wrong.</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801588"/>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600" b="1" dirty="0" smtClean="0"/>
              <a:t>Implications </a:t>
            </a:r>
            <a:r>
              <a:rPr lang="en-US" sz="1600" b="1" dirty="0"/>
              <a:t>of poor </a:t>
            </a:r>
            <a:r>
              <a:rPr lang="en-US" sz="1600" b="1" dirty="0" smtClean="0"/>
              <a:t>checking </a:t>
            </a:r>
            <a:r>
              <a:rPr lang="en-US" sz="1600" dirty="0" smtClean="0"/>
              <a:t>– This depends on the nature of the documents and the value and urgency of the information. Time, money and inconvenience are straightforward but also reputation, expectation and dependence. </a:t>
            </a:r>
            <a:r>
              <a:rPr lang="en-US" sz="1600" dirty="0"/>
              <a:t>For instance communication about meetings, travel and accommodation also need to be checked to ensure that all necessary parties have been informed. </a:t>
            </a:r>
          </a:p>
          <a:p>
            <a:pPr marL="355600" lvl="1" indent="-342900">
              <a:spcAft>
                <a:spcPts val="600"/>
              </a:spcAft>
              <a:buClr>
                <a:srgbClr val="00B050"/>
              </a:buClr>
              <a:buFont typeface="Wingdings 3" panose="05040102010807070707" pitchFamily="18" charset="2"/>
              <a:buChar char=""/>
            </a:pPr>
            <a:r>
              <a:rPr lang="en-US" sz="1600" dirty="0" smtClean="0"/>
              <a:t>There are three considerations that have to be accounted for:</a:t>
            </a:r>
          </a:p>
          <a:p>
            <a:pPr marL="631825" lvl="1" indent="-254000">
              <a:spcAft>
                <a:spcPts val="600"/>
              </a:spcAft>
              <a:buClr>
                <a:srgbClr val="00B050"/>
              </a:buClr>
              <a:buFont typeface="+mj-lt"/>
              <a:buAutoNum type="arabicPeriod"/>
            </a:pPr>
            <a:r>
              <a:rPr lang="en-US" sz="1600" b="1" dirty="0" smtClean="0"/>
              <a:t>How </a:t>
            </a:r>
            <a:r>
              <a:rPr lang="en-US" sz="1600" b="1" dirty="0"/>
              <a:t>documents </a:t>
            </a:r>
            <a:r>
              <a:rPr lang="en-US" sz="1600" b="1" dirty="0" smtClean="0"/>
              <a:t>and arrangements </a:t>
            </a:r>
            <a:r>
              <a:rPr lang="en-US" sz="1600" b="1" dirty="0"/>
              <a:t>should be </a:t>
            </a:r>
            <a:r>
              <a:rPr lang="en-US" sz="1600" b="1" dirty="0" smtClean="0"/>
              <a:t>checked </a:t>
            </a:r>
            <a:r>
              <a:rPr lang="en-US" sz="1600" dirty="0" smtClean="0"/>
              <a:t>– visually, technically, or through scheduling.</a:t>
            </a:r>
          </a:p>
          <a:p>
            <a:pPr marL="631825" lvl="1" indent="-254000">
              <a:spcAft>
                <a:spcPts val="600"/>
              </a:spcAft>
              <a:buClr>
                <a:srgbClr val="00B050"/>
              </a:buClr>
              <a:buFont typeface="+mj-lt"/>
              <a:buAutoNum type="arabicPeriod"/>
            </a:pPr>
            <a:r>
              <a:rPr lang="en-US" sz="1600" b="1" dirty="0"/>
              <a:t>W</a:t>
            </a:r>
            <a:r>
              <a:rPr lang="en-US" sz="1600" b="1" dirty="0" smtClean="0"/>
              <a:t>hy </a:t>
            </a:r>
            <a:r>
              <a:rPr lang="en-US" sz="1600" b="1" dirty="0"/>
              <a:t>they need </a:t>
            </a:r>
            <a:r>
              <a:rPr lang="en-US" sz="1600" b="1" dirty="0" smtClean="0"/>
              <a:t>to be checked </a:t>
            </a:r>
            <a:r>
              <a:rPr lang="en-US" sz="1600" dirty="0" smtClean="0"/>
              <a:t>– quality, importance, reputation or cost.</a:t>
            </a:r>
          </a:p>
          <a:p>
            <a:pPr marL="631825" lvl="1" indent="-254000">
              <a:spcAft>
                <a:spcPts val="600"/>
              </a:spcAft>
              <a:buClr>
                <a:srgbClr val="00B050"/>
              </a:buClr>
              <a:buFont typeface="+mj-lt"/>
              <a:buAutoNum type="arabicPeriod"/>
            </a:pPr>
            <a:r>
              <a:rPr lang="en-US" sz="1600" b="1" dirty="0"/>
              <a:t>T</a:t>
            </a:r>
            <a:r>
              <a:rPr lang="en-US" sz="1600" b="1" dirty="0" smtClean="0"/>
              <a:t>he </a:t>
            </a:r>
            <a:r>
              <a:rPr lang="en-US" sz="1600" b="1" dirty="0"/>
              <a:t>benefits, drawbacks </a:t>
            </a:r>
            <a:r>
              <a:rPr lang="en-US" sz="1600" b="1" dirty="0" smtClean="0"/>
              <a:t>and importance </a:t>
            </a:r>
            <a:r>
              <a:rPr lang="en-US" sz="1600" b="1" dirty="0"/>
              <a:t>of carrying out these </a:t>
            </a:r>
            <a:r>
              <a:rPr lang="en-US" sz="1600" b="1" dirty="0" smtClean="0"/>
              <a:t>checks</a:t>
            </a:r>
            <a:r>
              <a:rPr lang="en-US" sz="1600" dirty="0"/>
              <a:t> </a:t>
            </a:r>
            <a:r>
              <a:rPr lang="en-US" sz="1600" dirty="0" smtClean="0"/>
              <a:t>– Time, money, ability and reputation.</a:t>
            </a:r>
          </a:p>
          <a:p>
            <a:pPr marL="355600" lvl="1" indent="-342900">
              <a:spcAft>
                <a:spcPts val="600"/>
              </a:spcAft>
              <a:buClr>
                <a:srgbClr val="00B050"/>
              </a:buClr>
              <a:buFont typeface="Wingdings 3" panose="05040102010807070707" pitchFamily="18" charset="2"/>
              <a:buChar char=""/>
            </a:pPr>
            <a:r>
              <a:rPr lang="en-US" sz="1600" b="1" dirty="0" smtClean="0">
                <a:solidFill>
                  <a:srgbClr val="FF0000"/>
                </a:solidFill>
              </a:rPr>
              <a:t>Task 1.11</a:t>
            </a:r>
            <a:r>
              <a:rPr lang="en-US" sz="1600" dirty="0" smtClean="0">
                <a:solidFill>
                  <a:srgbClr val="FF0000"/>
                </a:solidFill>
              </a:rPr>
              <a:t> – Flying around 2.30p.m. on a Sunday from Heathrow, to be able to on time for a meeting for Tuesday at 3.30p.m in Alice Springs, Australia. Find a method of getting Tom there on time.</a:t>
            </a:r>
          </a:p>
          <a:p>
            <a:pPr marL="355600" lvl="1" indent="-342900">
              <a:spcAft>
                <a:spcPts val="600"/>
              </a:spcAft>
              <a:buClr>
                <a:srgbClr val="00B050"/>
              </a:buClr>
              <a:buFont typeface="Wingdings 3" panose="05040102010807070707" pitchFamily="18" charset="2"/>
              <a:buChar char=""/>
            </a:pPr>
            <a:r>
              <a:rPr lang="en-US" sz="1600" b="1" dirty="0" smtClean="0">
                <a:solidFill>
                  <a:srgbClr val="FF0000"/>
                </a:solidFill>
              </a:rPr>
              <a:t>Task 1.12 </a:t>
            </a:r>
            <a:r>
              <a:rPr lang="en-US" sz="1600" dirty="0" smtClean="0">
                <a:solidFill>
                  <a:srgbClr val="FF0000"/>
                </a:solidFill>
              </a:rPr>
              <a:t>– You need to go to a University interview in Edinburgh on Wednesday, you will need to stay overnight in a hotel close to the University for 2 nights, the day before and the day of the interview. Find the nearest available 3 star hotel in the area that comes under </a:t>
            </a:r>
            <a:r>
              <a:rPr lang="en-GB" sz="1600" dirty="0" smtClean="0">
                <a:solidFill>
                  <a:srgbClr val="FF0000"/>
                </a:solidFill>
              </a:rPr>
              <a:t>£</a:t>
            </a:r>
            <a:r>
              <a:rPr lang="en-US" sz="1600" dirty="0" smtClean="0">
                <a:solidFill>
                  <a:srgbClr val="FF0000"/>
                </a:solidFill>
              </a:rPr>
              <a:t>120.</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1.4 - </a:t>
            </a:r>
            <a:r>
              <a:rPr lang="en-US" sz="3600" dirty="0"/>
              <a:t>The </a:t>
            </a:r>
            <a:r>
              <a:rPr lang="en-US" sz="3600" dirty="0" smtClean="0"/>
              <a:t>Checking Protocols</a:t>
            </a:r>
            <a:endParaRPr lang="en-US" sz="3600" dirty="0"/>
          </a:p>
        </p:txBody>
      </p:sp>
    </p:spTree>
    <p:extLst>
      <p:ext uri="{BB962C8B-B14F-4D97-AF65-F5344CB8AC3E}">
        <p14:creationId xmlns:p14="http://schemas.microsoft.com/office/powerpoint/2010/main" val="248347148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682133446"/>
              </p:ext>
            </p:extLst>
          </p:nvPr>
        </p:nvGraphicFramePr>
        <p:xfrm>
          <a:off x="7164288" y="1124744"/>
          <a:ext cx="1656184" cy="5492872"/>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7934">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How easy is it to play games on the school network.</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Can you guess another students password.</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Is your password on the school network personal.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How much do you know about computer viruses.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Has a teacher ever left their machine on and open when they left the room.</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151409"/>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24644"/>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600" dirty="0" smtClean="0"/>
              <a:t>IT security protocols are put in place in a company to reduce the internal risks. The reason why we place IT restrictions on files and areas is simply for protection </a:t>
            </a:r>
            <a:r>
              <a:rPr lang="en-US" sz="1600" dirty="0"/>
              <a:t>of information against unauthorised </a:t>
            </a:r>
            <a:r>
              <a:rPr lang="en-US" sz="1600" dirty="0" smtClean="0"/>
              <a:t>access. The majority of hacking takes place internally.</a:t>
            </a:r>
            <a:endParaRPr lang="en-US" sz="1600" dirty="0"/>
          </a:p>
          <a:p>
            <a:pPr marL="360363" lvl="1" indent="-342900">
              <a:spcAft>
                <a:spcPts val="600"/>
              </a:spcAft>
              <a:buClr>
                <a:srgbClr val="00B050"/>
              </a:buClr>
              <a:buFont typeface="Wingdings 3" panose="05040102010807070707" pitchFamily="18" charset="2"/>
              <a:buChar char=""/>
            </a:pPr>
            <a:r>
              <a:rPr lang="en-US" sz="1600" dirty="0" smtClean="0"/>
              <a:t>What would seem a simpler method of securing information to us in a modern time is using IT to do so. But still there are issues involved. There are easy methods we all know:</a:t>
            </a:r>
          </a:p>
          <a:p>
            <a:pPr marL="360363" lvl="1" indent="-342900">
              <a:spcAft>
                <a:spcPts val="600"/>
              </a:spcAft>
              <a:buClr>
                <a:srgbClr val="00B050"/>
              </a:buClr>
              <a:buFont typeface="Wingdings 3" panose="05040102010807070707" pitchFamily="18" charset="2"/>
              <a:buChar char=""/>
            </a:pPr>
            <a:r>
              <a:rPr lang="en-US" sz="1600" b="1" dirty="0" smtClean="0"/>
              <a:t>Passwords</a:t>
            </a:r>
            <a:r>
              <a:rPr lang="en-US" sz="1600" dirty="0" smtClean="0"/>
              <a:t> – simple, hard to guess, come with rules and can be changed periodically either manually or enforced.</a:t>
            </a:r>
          </a:p>
          <a:p>
            <a:pPr marL="360363" lvl="1" indent="-342900">
              <a:spcAft>
                <a:spcPts val="600"/>
              </a:spcAft>
              <a:buClr>
                <a:srgbClr val="00B050"/>
              </a:buClr>
              <a:buFont typeface="Wingdings 3" panose="05040102010807070707" pitchFamily="18" charset="2"/>
              <a:buChar char=""/>
            </a:pPr>
            <a:r>
              <a:rPr lang="en-US" sz="1600" b="1" dirty="0" smtClean="0"/>
              <a:t>Screen Savers </a:t>
            </a:r>
            <a:r>
              <a:rPr lang="en-US" sz="1600" dirty="0" smtClean="0"/>
              <a:t>-  can be used to automatically password lock a computer after a short period of time.</a:t>
            </a:r>
          </a:p>
          <a:p>
            <a:pPr marL="360363" lvl="1" indent="-342900">
              <a:spcAft>
                <a:spcPts val="600"/>
              </a:spcAft>
              <a:buClr>
                <a:srgbClr val="00B050"/>
              </a:buClr>
              <a:buFont typeface="Wingdings 3" panose="05040102010807070707" pitchFamily="18" charset="2"/>
              <a:buChar char=""/>
            </a:pPr>
            <a:r>
              <a:rPr lang="en-US" sz="1600" b="1" dirty="0" smtClean="0"/>
              <a:t>Locking files </a:t>
            </a:r>
            <a:r>
              <a:rPr lang="en-US" sz="1600" dirty="0" smtClean="0"/>
              <a:t>– usually set at a network level to restrict access through read, write or delete rights.</a:t>
            </a:r>
          </a:p>
          <a:p>
            <a:pPr marL="360363" lvl="1" indent="-342900">
              <a:spcAft>
                <a:spcPts val="600"/>
              </a:spcAft>
              <a:buClr>
                <a:srgbClr val="00B050"/>
              </a:buClr>
              <a:buFont typeface="Wingdings 3" panose="05040102010807070707" pitchFamily="18" charset="2"/>
              <a:buChar char=""/>
            </a:pPr>
            <a:r>
              <a:rPr lang="en-US" sz="1600" b="1" dirty="0" smtClean="0"/>
              <a:t>The inappropriate </a:t>
            </a:r>
            <a:r>
              <a:rPr lang="en-US" sz="1600" b="1" dirty="0"/>
              <a:t>use of IT equipment and </a:t>
            </a:r>
            <a:r>
              <a:rPr lang="en-US" sz="1600" b="1" dirty="0" smtClean="0"/>
              <a:t>software</a:t>
            </a:r>
            <a:r>
              <a:rPr lang="en-US" sz="1600" dirty="0" smtClean="0"/>
              <a:t> – Most companies have an AUP (Acceptable Use Policy) in place to restrict staff in their inappropriate use of IT and Data. The level of consequence </a:t>
            </a:r>
            <a:r>
              <a:rPr lang="en-US" sz="1600" dirty="0"/>
              <a:t>of inappropriate </a:t>
            </a:r>
            <a:r>
              <a:rPr lang="en-US" sz="1600" dirty="0" smtClean="0"/>
              <a:t>use</a:t>
            </a:r>
            <a:r>
              <a:rPr lang="en-US" sz="1600" dirty="0"/>
              <a:t> </a:t>
            </a:r>
            <a:r>
              <a:rPr lang="en-US" sz="1600" dirty="0" smtClean="0"/>
              <a:t>varies depending on the level of data accessed or abused.</a:t>
            </a:r>
          </a:p>
          <a:p>
            <a:pPr marL="360363" lvl="1" indent="-342900">
              <a:spcAft>
                <a:spcPts val="600"/>
              </a:spcAft>
              <a:buClr>
                <a:srgbClr val="00B050"/>
              </a:buClr>
              <a:buFont typeface="Wingdings 3" panose="05040102010807070707" pitchFamily="18" charset="2"/>
              <a:buChar char=""/>
            </a:pPr>
            <a:r>
              <a:rPr lang="en-US" sz="1600" b="1" dirty="0" smtClean="0">
                <a:solidFill>
                  <a:srgbClr val="FF0000"/>
                </a:solidFill>
              </a:rPr>
              <a:t>Task 1.13 </a:t>
            </a:r>
            <a:r>
              <a:rPr lang="en-US" sz="1600" dirty="0" smtClean="0">
                <a:solidFill>
                  <a:srgbClr val="FF0000"/>
                </a:solidFill>
              </a:rPr>
              <a:t>– Find the School’s AUP policy for Staff and the policy for students and compare the two. Write a report on the differences in the level of acceptability and consequence of these.</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1.5 - </a:t>
            </a:r>
            <a:r>
              <a:rPr lang="en-US" sz="3600" dirty="0"/>
              <a:t>The </a:t>
            </a:r>
            <a:r>
              <a:rPr lang="en-US" sz="3600" dirty="0" smtClean="0"/>
              <a:t>IT Security Protocols</a:t>
            </a:r>
            <a:endParaRPr lang="en-US" sz="3600" dirty="0"/>
          </a:p>
        </p:txBody>
      </p:sp>
    </p:spTree>
    <p:extLst>
      <p:ext uri="{BB962C8B-B14F-4D97-AF65-F5344CB8AC3E}">
        <p14:creationId xmlns:p14="http://schemas.microsoft.com/office/powerpoint/2010/main" val="236646577"/>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89774953"/>
              </p:ext>
            </p:extLst>
          </p:nvPr>
        </p:nvGraphicFramePr>
        <p:xfrm>
          <a:off x="7164288" y="1052736"/>
          <a:ext cx="1656184" cy="5568319"/>
        </p:xfrm>
        <a:graphic>
          <a:graphicData uri="http://schemas.openxmlformats.org/drawingml/2006/table">
            <a:tbl>
              <a:tblPr firstRow="1" firstCol="1" lastRow="1" lastCol="1" bandRow="1" bandCol="1">
                <a:tableStyleId>{2D5ABB26-0587-4C30-8999-92F81FD0307C}</a:tableStyleId>
              </a:tblPr>
              <a:tblGrid>
                <a:gridCol w="1656184"/>
              </a:tblGrid>
              <a:tr h="368431">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4177">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Look around you in the room, find 8 things in the room that could cause a genuine risk to your health and safety,</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Laws differ from country to country, America sues for accidents in the Millions. Does this change things.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additional risks are there in jobs such as mining, oil rigging, nursing, HGV driving and Policing.</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20" y="1052736"/>
            <a:ext cx="6805066" cy="5586145"/>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dirty="0" smtClean="0"/>
              <a:t>In addition to Data Protection and Copyright, most countries have additional laws in place to protect workers. The biggest of these is the </a:t>
            </a:r>
            <a:r>
              <a:rPr lang="en-US" b="1" dirty="0" smtClean="0"/>
              <a:t>health </a:t>
            </a:r>
            <a:r>
              <a:rPr lang="en-US" b="1" dirty="0"/>
              <a:t>and safety </a:t>
            </a:r>
            <a:r>
              <a:rPr lang="en-US" b="1" dirty="0" smtClean="0"/>
              <a:t>legislation</a:t>
            </a:r>
            <a:r>
              <a:rPr lang="en-US" dirty="0" smtClean="0"/>
              <a:t>. In Britain there is the Health and Safety at Work Act that protects workers rights. Stipulations include the clothes necessary for the job, length or work before a break, amount of working hours, storage of chemicals, and tripping risks.</a:t>
            </a:r>
          </a:p>
          <a:p>
            <a:pPr marL="360363" lvl="1" indent="-342900">
              <a:spcAft>
                <a:spcPts val="600"/>
              </a:spcAft>
              <a:buClr>
                <a:srgbClr val="00B050"/>
              </a:buClr>
              <a:buFont typeface="Wingdings 3" panose="05040102010807070707" pitchFamily="18" charset="2"/>
              <a:buChar char=""/>
            </a:pPr>
            <a:r>
              <a:rPr lang="en-US" b="1" dirty="0" smtClean="0">
                <a:solidFill>
                  <a:srgbClr val="FF0000"/>
                </a:solidFill>
              </a:rPr>
              <a:t>Task 1.14 </a:t>
            </a:r>
            <a:r>
              <a:rPr lang="en-US" dirty="0" smtClean="0">
                <a:solidFill>
                  <a:srgbClr val="FF0000"/>
                </a:solidFill>
              </a:rPr>
              <a:t>– Find three stipulations of the Health and Safety at Work Act that refers specifically to Teachers in a School and describe what it protects against.</a:t>
            </a:r>
            <a:endParaRPr lang="en-US" dirty="0">
              <a:solidFill>
                <a:srgbClr val="FF0000"/>
              </a:solidFill>
            </a:endParaRPr>
          </a:p>
          <a:p>
            <a:pPr marL="360363" lvl="1" indent="-342900">
              <a:spcAft>
                <a:spcPts val="600"/>
              </a:spcAft>
              <a:buClr>
                <a:srgbClr val="00B050"/>
              </a:buClr>
              <a:buFont typeface="Wingdings 3" panose="05040102010807070707" pitchFamily="18" charset="2"/>
              <a:buChar char=""/>
            </a:pPr>
            <a:r>
              <a:rPr lang="en-US" dirty="0" smtClean="0"/>
              <a:t>Secondly there is the </a:t>
            </a:r>
            <a:r>
              <a:rPr lang="en-US" b="1" dirty="0" smtClean="0"/>
              <a:t>Equal Opportunities Legislation </a:t>
            </a:r>
            <a:r>
              <a:rPr lang="en-US" dirty="0" smtClean="0"/>
              <a:t>that protects the rights of staff against discrimination because of their beliefs, gender, age, ability, race, size etc. Think of the wide range of teachers within your school and the scope of discrimination that exists.</a:t>
            </a:r>
          </a:p>
          <a:p>
            <a:pPr marL="360363" lvl="1" indent="-342900">
              <a:spcAft>
                <a:spcPts val="600"/>
              </a:spcAft>
              <a:buClr>
                <a:srgbClr val="00B050"/>
              </a:buClr>
              <a:buFont typeface="Wingdings 3" panose="05040102010807070707" pitchFamily="18" charset="2"/>
              <a:buChar char=""/>
            </a:pPr>
            <a:r>
              <a:rPr lang="en-US" b="1" dirty="0" smtClean="0">
                <a:solidFill>
                  <a:srgbClr val="FF0000"/>
                </a:solidFill>
              </a:rPr>
              <a:t>Task 1.15 </a:t>
            </a:r>
            <a:r>
              <a:rPr lang="en-US" dirty="0" smtClean="0">
                <a:solidFill>
                  <a:srgbClr val="FF0000"/>
                </a:solidFill>
              </a:rPr>
              <a:t>– Find a high profile discrimination case and create a report outlining the issue, the case, the rights of the individual and the outcome of the case for the individual and the employer.</a:t>
            </a:r>
            <a:endParaRPr lang="en-US"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1.6 - </a:t>
            </a:r>
            <a:r>
              <a:rPr lang="en-US" sz="3600" dirty="0"/>
              <a:t>The </a:t>
            </a:r>
            <a:r>
              <a:rPr lang="en-US" sz="3600" dirty="0" smtClean="0"/>
              <a:t>Employment Protocols</a:t>
            </a:r>
            <a:endParaRPr lang="en-US" sz="3600" dirty="0"/>
          </a:p>
        </p:txBody>
      </p:sp>
    </p:spTree>
    <p:extLst>
      <p:ext uri="{BB962C8B-B14F-4D97-AF65-F5344CB8AC3E}">
        <p14:creationId xmlns:p14="http://schemas.microsoft.com/office/powerpoint/2010/main" val="60554532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89774953"/>
              </p:ext>
            </p:extLst>
          </p:nvPr>
        </p:nvGraphicFramePr>
        <p:xfrm>
          <a:off x="7164288" y="1052736"/>
          <a:ext cx="1656184" cy="5568319"/>
        </p:xfrm>
        <a:graphic>
          <a:graphicData uri="http://schemas.openxmlformats.org/drawingml/2006/table">
            <a:tbl>
              <a:tblPr firstRow="1" firstCol="1" lastRow="1" lastCol="1" bandRow="1" bandCol="1">
                <a:tableStyleId>{2D5ABB26-0587-4C30-8999-92F81FD0307C}</a:tableStyleId>
              </a:tblPr>
              <a:tblGrid>
                <a:gridCol w="1656184"/>
              </a:tblGrid>
              <a:tr h="368431">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4177">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Look around you in the room, find 8 things in the room that could cause a genuine risk to your health and safety,</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Laws differ from country to country, America sues for accidents in the Millions. Does this change things.</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additional risks are there in jobs such as mining, oil rigging, nursing, HGV driving and Policing.</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20" y="1052736"/>
            <a:ext cx="6805066" cy="5506123"/>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760" dirty="0" smtClean="0"/>
              <a:t>A third restraint on employers and employees in a  business is contractual obligations. These are outlined in the given and agreed contract of employment.</a:t>
            </a:r>
          </a:p>
          <a:p>
            <a:pPr marL="360363" lvl="1" indent="-342900">
              <a:spcAft>
                <a:spcPts val="600"/>
              </a:spcAft>
              <a:buClr>
                <a:srgbClr val="00B050"/>
              </a:buClr>
              <a:buFont typeface="Wingdings 3" panose="05040102010807070707" pitchFamily="18" charset="2"/>
              <a:buChar char=""/>
            </a:pPr>
            <a:r>
              <a:rPr lang="en-US" sz="1760" dirty="0" smtClean="0"/>
              <a:t>Terms agreed include:</a:t>
            </a:r>
          </a:p>
          <a:p>
            <a:pPr marL="360363" lvl="1" indent="-342900">
              <a:spcAft>
                <a:spcPts val="600"/>
              </a:spcAft>
              <a:buClr>
                <a:srgbClr val="00B050"/>
              </a:buClr>
              <a:buFont typeface="Wingdings 3" panose="05040102010807070707" pitchFamily="18" charset="2"/>
              <a:buChar char=""/>
            </a:pPr>
            <a:r>
              <a:rPr lang="en-US" sz="1760" b="1" dirty="0" smtClean="0"/>
              <a:t>Hours</a:t>
            </a:r>
            <a:r>
              <a:rPr lang="en-US" sz="1760" dirty="0" smtClean="0"/>
              <a:t> – the agreed working hours and compensation for additional hours worked.</a:t>
            </a:r>
          </a:p>
          <a:p>
            <a:pPr marL="360363" lvl="1" indent="-342900">
              <a:spcAft>
                <a:spcPts val="600"/>
              </a:spcAft>
              <a:buClr>
                <a:srgbClr val="00B050"/>
              </a:buClr>
              <a:buFont typeface="Wingdings 3" panose="05040102010807070707" pitchFamily="18" charset="2"/>
              <a:buChar char=""/>
            </a:pPr>
            <a:r>
              <a:rPr lang="en-US" sz="1760" b="1" dirty="0" smtClean="0"/>
              <a:t>Leave</a:t>
            </a:r>
            <a:r>
              <a:rPr lang="en-US" sz="1760" dirty="0" smtClean="0"/>
              <a:t> – agreed payments or time in lieu for an employee when they go on holiday, sick, or for other arrangements.</a:t>
            </a:r>
          </a:p>
          <a:p>
            <a:pPr marL="360363" lvl="1" indent="-342900">
              <a:spcAft>
                <a:spcPts val="600"/>
              </a:spcAft>
              <a:buClr>
                <a:srgbClr val="00B050"/>
              </a:buClr>
              <a:buFont typeface="Wingdings 3" panose="05040102010807070707" pitchFamily="18" charset="2"/>
              <a:buChar char=""/>
            </a:pPr>
            <a:r>
              <a:rPr lang="en-US" sz="1760" b="1" dirty="0"/>
              <a:t>P</a:t>
            </a:r>
            <a:r>
              <a:rPr lang="en-US" sz="1760" b="1" dirty="0" smtClean="0"/>
              <a:t>aternity/maternity leave </a:t>
            </a:r>
            <a:r>
              <a:rPr lang="en-US" sz="1760" dirty="0" smtClean="0"/>
              <a:t>– an agreed time period and sum of money (full pay, half pay etc.) for Maternity (for the mother) or paternity (for the father).</a:t>
            </a:r>
          </a:p>
          <a:p>
            <a:pPr marL="360363" lvl="1" indent="-342900">
              <a:spcAft>
                <a:spcPts val="600"/>
              </a:spcAft>
              <a:buClr>
                <a:srgbClr val="00B050"/>
              </a:buClr>
              <a:buFont typeface="Wingdings 3" panose="05040102010807070707" pitchFamily="18" charset="2"/>
              <a:buChar char=""/>
            </a:pPr>
            <a:r>
              <a:rPr lang="en-US" sz="1760" b="1" dirty="0" smtClean="0"/>
              <a:t>Period of notice </a:t>
            </a:r>
            <a:r>
              <a:rPr lang="en-US" sz="1760" dirty="0" smtClean="0"/>
              <a:t>– when a company needs to reduce staffing.</a:t>
            </a:r>
          </a:p>
          <a:p>
            <a:pPr marL="360363" lvl="1" indent="-342900">
              <a:spcAft>
                <a:spcPts val="600"/>
              </a:spcAft>
              <a:buClr>
                <a:srgbClr val="00B050"/>
              </a:buClr>
              <a:buFont typeface="Wingdings 3" panose="05040102010807070707" pitchFamily="18" charset="2"/>
              <a:buChar char=""/>
            </a:pPr>
            <a:r>
              <a:rPr lang="en-US" sz="1760" b="1" dirty="0" smtClean="0"/>
              <a:t>List of duties and responsibilities </a:t>
            </a:r>
            <a:r>
              <a:rPr lang="en-US" sz="1760" dirty="0" smtClean="0"/>
              <a:t>– an agreed list of things a member of staff does as part of their employment, often used for what is not on the list.</a:t>
            </a:r>
          </a:p>
          <a:p>
            <a:pPr marL="360363" lvl="1" indent="-342900">
              <a:spcAft>
                <a:spcPts val="600"/>
              </a:spcAft>
              <a:buClr>
                <a:srgbClr val="00B050"/>
              </a:buClr>
              <a:buFont typeface="Wingdings 3" panose="05040102010807070707" pitchFamily="18" charset="2"/>
              <a:buChar char=""/>
            </a:pPr>
            <a:r>
              <a:rPr lang="en-US" sz="1760" b="1" dirty="0" smtClean="0">
                <a:solidFill>
                  <a:srgbClr val="FF0000"/>
                </a:solidFill>
              </a:rPr>
              <a:t>Task 1.16 </a:t>
            </a:r>
            <a:r>
              <a:rPr lang="en-US" sz="1760" dirty="0" smtClean="0">
                <a:solidFill>
                  <a:srgbClr val="FF0000"/>
                </a:solidFill>
              </a:rPr>
              <a:t>– Using the list above, make an educated guess in your books on what Contractual terms your teacher signed to and then discuss this with your teacher.</a:t>
            </a:r>
            <a:endParaRPr lang="en-US" sz="17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1.6 - </a:t>
            </a:r>
            <a:r>
              <a:rPr lang="en-US" sz="3600" dirty="0"/>
              <a:t>The </a:t>
            </a:r>
            <a:r>
              <a:rPr lang="en-US" sz="3600" dirty="0" smtClean="0"/>
              <a:t>Employment Protocols</a:t>
            </a:r>
            <a:endParaRPr lang="en-US" sz="3600" dirty="0"/>
          </a:p>
        </p:txBody>
      </p:sp>
    </p:spTree>
    <p:extLst>
      <p:ext uri="{BB962C8B-B14F-4D97-AF65-F5344CB8AC3E}">
        <p14:creationId xmlns:p14="http://schemas.microsoft.com/office/powerpoint/2010/main" val="257547409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81045434"/>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err="1" smtClean="0">
                          <a:effectLst/>
                          <a:latin typeface="Arial" panose="020B0604020202020204" pitchFamily="34" charset="0"/>
                          <a:cs typeface="Arial" panose="020B0604020202020204" pitchFamily="34" charset="0"/>
                        </a:rPr>
                        <a:t>Distinctgion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39978"/>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dirty="0" smtClean="0"/>
              <a:t>Standards of professional behaviour within companies is not necessarily written or signed but are expectations. The minimal standards could include:</a:t>
            </a:r>
          </a:p>
          <a:p>
            <a:pPr marL="720725" lvl="2" indent="-342900">
              <a:spcAft>
                <a:spcPts val="600"/>
              </a:spcAft>
              <a:buClr>
                <a:srgbClr val="00B050"/>
              </a:buClr>
              <a:buFont typeface="Wingdings 3" panose="05040102010807070707" pitchFamily="18" charset="2"/>
              <a:buChar char=""/>
            </a:pPr>
            <a:r>
              <a:rPr lang="en-US" b="1" dirty="0" smtClean="0"/>
              <a:t>Punctuality</a:t>
            </a:r>
            <a:r>
              <a:rPr lang="en-US" dirty="0" smtClean="0"/>
              <a:t> – being on time</a:t>
            </a:r>
          </a:p>
          <a:p>
            <a:pPr marL="720725" lvl="2" indent="-342900">
              <a:spcAft>
                <a:spcPts val="600"/>
              </a:spcAft>
              <a:buClr>
                <a:srgbClr val="00B050"/>
              </a:buClr>
              <a:buFont typeface="Wingdings 3" panose="05040102010807070707" pitchFamily="18" charset="2"/>
              <a:buChar char=""/>
            </a:pPr>
            <a:r>
              <a:rPr lang="en-US" b="1" dirty="0" smtClean="0"/>
              <a:t>Appearance </a:t>
            </a:r>
            <a:r>
              <a:rPr lang="en-US" b="1" dirty="0"/>
              <a:t>and dress </a:t>
            </a:r>
            <a:r>
              <a:rPr lang="en-US" b="1" dirty="0" smtClean="0"/>
              <a:t>code </a:t>
            </a:r>
            <a:r>
              <a:rPr lang="en-US" dirty="0" smtClean="0"/>
              <a:t>– varies from job to job but consider what a teacher is expected to wear. Compare this to expectations in different countries.</a:t>
            </a:r>
            <a:endParaRPr lang="en-US" dirty="0"/>
          </a:p>
          <a:p>
            <a:pPr marL="720725" lvl="2" indent="-342900">
              <a:spcAft>
                <a:spcPts val="600"/>
              </a:spcAft>
              <a:buClr>
                <a:srgbClr val="00B050"/>
              </a:buClr>
              <a:buFont typeface="Wingdings 3" panose="05040102010807070707" pitchFamily="18" charset="2"/>
              <a:buChar char=""/>
            </a:pPr>
            <a:r>
              <a:rPr lang="en-US" b="1" dirty="0" smtClean="0"/>
              <a:t>Use </a:t>
            </a:r>
            <a:r>
              <a:rPr lang="en-US" b="1" dirty="0"/>
              <a:t>of appropriate </a:t>
            </a:r>
            <a:r>
              <a:rPr lang="en-US" b="1" dirty="0" smtClean="0"/>
              <a:t>language</a:t>
            </a:r>
            <a:r>
              <a:rPr lang="en-US" dirty="0" smtClean="0"/>
              <a:t> – again varies from job to job but consider the average teachers day and how they are asked to behave.</a:t>
            </a:r>
          </a:p>
          <a:p>
            <a:pPr marL="355600" lvl="2" indent="-342900">
              <a:spcAft>
                <a:spcPts val="600"/>
              </a:spcAft>
              <a:buClr>
                <a:srgbClr val="00B050"/>
              </a:buClr>
              <a:buFont typeface="Wingdings 3" panose="05040102010807070707" pitchFamily="18" charset="2"/>
              <a:buChar char=""/>
            </a:pPr>
            <a:r>
              <a:rPr lang="en-US" dirty="0" smtClean="0"/>
              <a:t>These minimum </a:t>
            </a:r>
            <a:r>
              <a:rPr lang="en-US" dirty="0"/>
              <a:t>standards of professional behaviour </a:t>
            </a:r>
            <a:r>
              <a:rPr lang="en-US" dirty="0" smtClean="0"/>
              <a:t>include </a:t>
            </a:r>
            <a:r>
              <a:rPr lang="en-US" dirty="0"/>
              <a:t>how employers would expect employees </a:t>
            </a:r>
            <a:r>
              <a:rPr lang="en-US" dirty="0" smtClean="0"/>
              <a:t>to respond </a:t>
            </a:r>
            <a:r>
              <a:rPr lang="en-US" dirty="0"/>
              <a:t>for example, open and honest in </a:t>
            </a:r>
            <a:r>
              <a:rPr lang="en-US" dirty="0" smtClean="0"/>
              <a:t>business dealings </a:t>
            </a:r>
            <a:r>
              <a:rPr lang="en-US" dirty="0"/>
              <a:t>with stakeholders and third parties e.g. in line with anti-bribery and corruption policy, </a:t>
            </a:r>
            <a:r>
              <a:rPr lang="en-US" dirty="0" smtClean="0"/>
              <a:t>reporting in </a:t>
            </a:r>
            <a:r>
              <a:rPr lang="en-US" dirty="0"/>
              <a:t>sick, staying in contact if unable to attend </a:t>
            </a:r>
            <a:r>
              <a:rPr lang="en-US" dirty="0" smtClean="0"/>
              <a:t>work e.g</a:t>
            </a:r>
            <a:r>
              <a:rPr lang="en-US" dirty="0"/>
              <a:t>. in line with sickness and absence policy, </a:t>
            </a:r>
            <a:r>
              <a:rPr lang="en-US" dirty="0" smtClean="0"/>
              <a:t>being suitably </a:t>
            </a:r>
            <a:r>
              <a:rPr lang="en-US" dirty="0"/>
              <a:t>dressed</a:t>
            </a:r>
            <a:r>
              <a:rPr lang="en-US" dirty="0" smtClean="0"/>
              <a:t>.</a:t>
            </a:r>
          </a:p>
          <a:p>
            <a:pPr marL="355600" lvl="2" indent="-342900">
              <a:spcAft>
                <a:spcPts val="600"/>
              </a:spcAft>
              <a:buClr>
                <a:srgbClr val="00B050"/>
              </a:buClr>
              <a:buFont typeface="Wingdings 3" panose="05040102010807070707" pitchFamily="18" charset="2"/>
              <a:buChar char=""/>
            </a:pPr>
            <a:r>
              <a:rPr lang="en-US" b="1" dirty="0" smtClean="0">
                <a:solidFill>
                  <a:srgbClr val="FF0000"/>
                </a:solidFill>
              </a:rPr>
              <a:t>Task 1.17 </a:t>
            </a:r>
            <a:r>
              <a:rPr lang="en-US" dirty="0" smtClean="0">
                <a:solidFill>
                  <a:srgbClr val="FF0000"/>
                </a:solidFill>
              </a:rPr>
              <a:t>– Write a 20 point Standards of professional etiquette for a teacher, outline these in sections and for each point, specify an acceptable exclusion to each rule.</a:t>
            </a:r>
          </a:p>
          <a:p>
            <a:pPr marL="355600" lvl="2" indent="-342900">
              <a:spcAft>
                <a:spcPts val="600"/>
              </a:spcAft>
              <a:buClr>
                <a:srgbClr val="00B050"/>
              </a:buClr>
              <a:buFont typeface="Wingdings 3" panose="05040102010807070707" pitchFamily="18" charset="2"/>
              <a:buChar char=""/>
            </a:pPr>
            <a:r>
              <a:rPr lang="en-US" dirty="0" smtClean="0"/>
              <a:t>For example, dress code, acceptable policy would be a no trainers or denims, an exclusion might be a Muslim Woman and a veil or a Sikh and a turban.</a:t>
            </a:r>
            <a:endParaRPr lang="en-US"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1.6 - </a:t>
            </a:r>
            <a:r>
              <a:rPr lang="en-US" sz="2800" dirty="0"/>
              <a:t>The </a:t>
            </a:r>
            <a:r>
              <a:rPr lang="en-US" sz="2800" dirty="0" smtClean="0"/>
              <a:t>Employment Protocols – Professional Behaviour</a:t>
            </a:r>
            <a:endParaRPr lang="en-US" sz="2800" dirty="0"/>
          </a:p>
        </p:txBody>
      </p:sp>
    </p:spTree>
    <p:extLst>
      <p:ext uri="{BB962C8B-B14F-4D97-AF65-F5344CB8AC3E}">
        <p14:creationId xmlns:p14="http://schemas.microsoft.com/office/powerpoint/2010/main" val="1710824773"/>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863144"/>
          </a:xfrm>
          <a:prstGeom prst="rect">
            <a:avLst/>
          </a:prstGeom>
        </p:spPr>
        <p:txBody>
          <a:bodyPr wrap="square">
            <a:spAutoFit/>
          </a:bodyPr>
          <a:lstStyle/>
          <a:p>
            <a:pPr marL="17463" lvl="1">
              <a:spcAft>
                <a:spcPts val="600"/>
              </a:spcAft>
              <a:buClr>
                <a:srgbClr val="00B050"/>
              </a:buClr>
            </a:pPr>
            <a:r>
              <a:rPr lang="en-US" sz="1970" b="1" dirty="0">
                <a:solidFill>
                  <a:srgbClr val="FF0000"/>
                </a:solidFill>
              </a:rPr>
              <a:t>Text 1</a:t>
            </a:r>
          </a:p>
          <a:p>
            <a:pPr marL="360363" lvl="1" indent="-342900">
              <a:spcAft>
                <a:spcPts val="600"/>
              </a:spcAft>
              <a:buClr>
                <a:srgbClr val="00B050"/>
              </a:buClr>
              <a:buFont typeface="Wingdings 3" panose="05040102010807070707" pitchFamily="18" charset="2"/>
              <a:buChar char=""/>
            </a:pPr>
            <a:r>
              <a:rPr lang="en-US" sz="1970" dirty="0">
                <a:solidFill>
                  <a:srgbClr val="FF0000"/>
                </a:solidFill>
              </a:rPr>
              <a:t>Medico plc manufactures a wide range of medicines and vaccines. The company is based </a:t>
            </a:r>
            <a:r>
              <a:rPr lang="en-US" sz="1970" dirty="0" smtClean="0">
                <a:solidFill>
                  <a:srgbClr val="FF0000"/>
                </a:solidFill>
              </a:rPr>
              <a:t>in Manchester</a:t>
            </a:r>
            <a:r>
              <a:rPr lang="en-US" sz="1970" dirty="0">
                <a:solidFill>
                  <a:srgbClr val="FF0000"/>
                </a:solidFill>
              </a:rPr>
              <a:t>, in the north west of England. It sells its products to hospitals and chemist </a:t>
            </a:r>
            <a:r>
              <a:rPr lang="en-US" sz="1970" dirty="0" smtClean="0">
                <a:solidFill>
                  <a:srgbClr val="FF0000"/>
                </a:solidFill>
              </a:rPr>
              <a:t>shops worldwide</a:t>
            </a:r>
            <a:r>
              <a:rPr lang="en-US" sz="1970" dirty="0">
                <a:solidFill>
                  <a:srgbClr val="FF0000"/>
                </a:solidFill>
              </a:rPr>
              <a:t>. The company </a:t>
            </a:r>
            <a:r>
              <a:rPr lang="en-US" sz="1970" dirty="0" err="1">
                <a:solidFill>
                  <a:srgbClr val="FF0000"/>
                </a:solidFill>
              </a:rPr>
              <a:t>specialises</a:t>
            </a:r>
            <a:r>
              <a:rPr lang="en-US" sz="1970" dirty="0">
                <a:solidFill>
                  <a:srgbClr val="FF0000"/>
                </a:solidFill>
              </a:rPr>
              <a:t> in pain management and is constantly trying to </a:t>
            </a:r>
            <a:r>
              <a:rPr lang="en-US" sz="1970" dirty="0" smtClean="0">
                <a:solidFill>
                  <a:srgbClr val="FF0000"/>
                </a:solidFill>
              </a:rPr>
              <a:t>develop new </a:t>
            </a:r>
            <a:r>
              <a:rPr lang="en-US" sz="1970" dirty="0">
                <a:solidFill>
                  <a:srgbClr val="FF0000"/>
                </a:solidFill>
              </a:rPr>
              <a:t>painkilling products. Medico plc is currently conducting ground-breaking research </a:t>
            </a:r>
            <a:r>
              <a:rPr lang="en-US" sz="1970" dirty="0" smtClean="0">
                <a:solidFill>
                  <a:srgbClr val="FF0000"/>
                </a:solidFill>
              </a:rPr>
              <a:t>into innovative </a:t>
            </a:r>
            <a:r>
              <a:rPr lang="en-US" sz="1970" dirty="0">
                <a:solidFill>
                  <a:srgbClr val="FF0000"/>
                </a:solidFill>
              </a:rPr>
              <a:t>ways to manage pain.</a:t>
            </a:r>
          </a:p>
          <a:p>
            <a:pPr marL="360363" lvl="1" indent="-342900">
              <a:spcAft>
                <a:spcPts val="600"/>
              </a:spcAft>
              <a:buClr>
                <a:srgbClr val="00B050"/>
              </a:buClr>
              <a:buFont typeface="Wingdings 3" panose="05040102010807070707" pitchFamily="18" charset="2"/>
              <a:buChar char=""/>
            </a:pPr>
            <a:r>
              <a:rPr lang="en-US" sz="1970" dirty="0" err="1">
                <a:solidFill>
                  <a:srgbClr val="FF0000"/>
                </a:solidFill>
              </a:rPr>
              <a:t>Vaso</a:t>
            </a:r>
            <a:r>
              <a:rPr lang="en-US" sz="1970" dirty="0">
                <a:solidFill>
                  <a:srgbClr val="FF0000"/>
                </a:solidFill>
              </a:rPr>
              <a:t> Singh is the Sales Manager for Medico plc. His job requires him to </a:t>
            </a:r>
            <a:r>
              <a:rPr lang="en-US" sz="1970" dirty="0" err="1">
                <a:solidFill>
                  <a:srgbClr val="FF0000"/>
                </a:solidFill>
              </a:rPr>
              <a:t>prioritise</a:t>
            </a:r>
            <a:r>
              <a:rPr lang="en-US" sz="1970" dirty="0">
                <a:solidFill>
                  <a:srgbClr val="FF0000"/>
                </a:solidFill>
              </a:rPr>
              <a:t> </a:t>
            </a:r>
            <a:r>
              <a:rPr lang="en-US" sz="1970" dirty="0" smtClean="0">
                <a:solidFill>
                  <a:srgbClr val="FF0000"/>
                </a:solidFill>
              </a:rPr>
              <a:t>which meetings </a:t>
            </a:r>
            <a:r>
              <a:rPr lang="en-US" sz="1970" dirty="0">
                <a:solidFill>
                  <a:srgbClr val="FF0000"/>
                </a:solidFill>
              </a:rPr>
              <a:t>with buyers he needs to attend. </a:t>
            </a:r>
            <a:r>
              <a:rPr lang="en-US" sz="1970" dirty="0" err="1">
                <a:solidFill>
                  <a:srgbClr val="FF0000"/>
                </a:solidFill>
              </a:rPr>
              <a:t>Vaso</a:t>
            </a:r>
            <a:r>
              <a:rPr lang="en-US" sz="1970" dirty="0">
                <a:solidFill>
                  <a:srgbClr val="FF0000"/>
                </a:solidFill>
              </a:rPr>
              <a:t> has decided to attend an urgent meeting </a:t>
            </a:r>
            <a:r>
              <a:rPr lang="en-US" sz="1970" dirty="0" smtClean="0">
                <a:solidFill>
                  <a:srgbClr val="FF0000"/>
                </a:solidFill>
              </a:rPr>
              <a:t>with a </a:t>
            </a:r>
            <a:r>
              <a:rPr lang="en-US" sz="1970" dirty="0">
                <a:solidFill>
                  <a:srgbClr val="FF0000"/>
                </a:solidFill>
              </a:rPr>
              <a:t>prospective new buyer, </a:t>
            </a:r>
            <a:r>
              <a:rPr lang="en-US" sz="1970" dirty="0" err="1">
                <a:solidFill>
                  <a:srgbClr val="FF0000"/>
                </a:solidFill>
              </a:rPr>
              <a:t>Pharmacol</a:t>
            </a:r>
            <a:r>
              <a:rPr lang="en-US" sz="1970" dirty="0">
                <a:solidFill>
                  <a:srgbClr val="FF0000"/>
                </a:solidFill>
              </a:rPr>
              <a:t> </a:t>
            </a:r>
            <a:r>
              <a:rPr lang="en-US" sz="1970" dirty="0" err="1">
                <a:solidFill>
                  <a:srgbClr val="FF0000"/>
                </a:solidFill>
              </a:rPr>
              <a:t>Inc</a:t>
            </a:r>
            <a:r>
              <a:rPr lang="en-US" sz="1970" dirty="0">
                <a:solidFill>
                  <a:srgbClr val="FF0000"/>
                </a:solidFill>
              </a:rPr>
              <a:t>, based in Boston, USA. He has asked the </a:t>
            </a:r>
            <a:r>
              <a:rPr lang="en-US" sz="1970" dirty="0" smtClean="0">
                <a:solidFill>
                  <a:srgbClr val="FF0000"/>
                </a:solidFill>
              </a:rPr>
              <a:t>Assistant Sales </a:t>
            </a:r>
            <a:r>
              <a:rPr lang="en-US" sz="1970" dirty="0">
                <a:solidFill>
                  <a:srgbClr val="FF0000"/>
                </a:solidFill>
              </a:rPr>
              <a:t>Manager, Ian, to attend three other meetings with regular clients in the UK while he </a:t>
            </a:r>
            <a:r>
              <a:rPr lang="en-US" sz="1970" dirty="0" smtClean="0">
                <a:solidFill>
                  <a:srgbClr val="FF0000"/>
                </a:solidFill>
              </a:rPr>
              <a:t>is away</a:t>
            </a:r>
            <a:r>
              <a:rPr lang="en-US" sz="1970" dirty="0">
                <a:solidFill>
                  <a:srgbClr val="FF0000"/>
                </a:solidFill>
              </a:rPr>
              <a:t>.</a:t>
            </a:r>
          </a:p>
          <a:p>
            <a:pPr marL="360363" lvl="1" indent="-342900">
              <a:spcAft>
                <a:spcPts val="600"/>
              </a:spcAft>
              <a:buClr>
                <a:srgbClr val="00B050"/>
              </a:buClr>
              <a:buFont typeface="Wingdings 3" panose="05040102010807070707" pitchFamily="18" charset="2"/>
              <a:buChar char=""/>
            </a:pPr>
            <a:r>
              <a:rPr lang="en-US" sz="1970" dirty="0">
                <a:solidFill>
                  <a:srgbClr val="FF0000"/>
                </a:solidFill>
              </a:rPr>
              <a:t>In preparation for his meeting with </a:t>
            </a:r>
            <a:r>
              <a:rPr lang="en-US" sz="1970" dirty="0" err="1">
                <a:solidFill>
                  <a:srgbClr val="FF0000"/>
                </a:solidFill>
              </a:rPr>
              <a:t>Pharmacol</a:t>
            </a:r>
            <a:r>
              <a:rPr lang="en-US" sz="1970" dirty="0">
                <a:solidFill>
                  <a:srgbClr val="FF0000"/>
                </a:solidFill>
              </a:rPr>
              <a:t> </a:t>
            </a:r>
            <a:r>
              <a:rPr lang="en-US" sz="1970" dirty="0" err="1">
                <a:solidFill>
                  <a:srgbClr val="FF0000"/>
                </a:solidFill>
              </a:rPr>
              <a:t>Inc</a:t>
            </a:r>
            <a:r>
              <a:rPr lang="en-US" sz="1970" dirty="0">
                <a:solidFill>
                  <a:srgbClr val="FF0000"/>
                </a:solidFill>
              </a:rPr>
              <a:t>, </a:t>
            </a:r>
            <a:r>
              <a:rPr lang="en-US" sz="1970" dirty="0" err="1">
                <a:solidFill>
                  <a:srgbClr val="FF0000"/>
                </a:solidFill>
              </a:rPr>
              <a:t>Vaso</a:t>
            </a:r>
            <a:r>
              <a:rPr lang="en-US" sz="1970" dirty="0">
                <a:solidFill>
                  <a:srgbClr val="FF0000"/>
                </a:solidFill>
              </a:rPr>
              <a:t> has booked a flight from </a:t>
            </a:r>
            <a:r>
              <a:rPr lang="en-US" sz="1970" dirty="0" smtClean="0">
                <a:solidFill>
                  <a:srgbClr val="FF0000"/>
                </a:solidFill>
              </a:rPr>
              <a:t>London’s Heathrow </a:t>
            </a:r>
            <a:r>
              <a:rPr lang="en-US" sz="1970" dirty="0">
                <a:solidFill>
                  <a:srgbClr val="FF0000"/>
                </a:solidFill>
              </a:rPr>
              <a:t>Airport to Boston. He has also booked a one night stay at a 4-star hotel located </a:t>
            </a:r>
            <a:r>
              <a:rPr lang="en-US" sz="1970" dirty="0" smtClean="0">
                <a:solidFill>
                  <a:srgbClr val="FF0000"/>
                </a:solidFill>
              </a:rPr>
              <a:t>in the </a:t>
            </a:r>
            <a:r>
              <a:rPr lang="en-US" sz="1970" dirty="0">
                <a:solidFill>
                  <a:srgbClr val="FF0000"/>
                </a:solidFill>
              </a:rPr>
              <a:t>heart of Boston’s city centre. He intends to drive to Heathrow Airport after completing </a:t>
            </a:r>
            <a:r>
              <a:rPr lang="en-US" sz="1970" dirty="0" smtClean="0">
                <a:solidFill>
                  <a:srgbClr val="FF0000"/>
                </a:solidFill>
              </a:rPr>
              <a:t>his day’s </a:t>
            </a:r>
            <a:r>
              <a:rPr lang="en-US" sz="1970" dirty="0">
                <a:solidFill>
                  <a:srgbClr val="FF0000"/>
                </a:solidFill>
              </a:rPr>
              <a:t>work. He needs to check in at the airport no later than 8.40pm.</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a:t>
            </a:r>
            <a:endParaRPr lang="en-US" sz="2800" dirty="0"/>
          </a:p>
        </p:txBody>
      </p:sp>
    </p:spTree>
    <p:extLst>
      <p:ext uri="{BB962C8B-B14F-4D97-AF65-F5344CB8AC3E}">
        <p14:creationId xmlns:p14="http://schemas.microsoft.com/office/powerpoint/2010/main" val="221666570"/>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047536"/>
          </a:xfrm>
          <a:prstGeom prst="rect">
            <a:avLst/>
          </a:prstGeom>
        </p:spPr>
        <p:txBody>
          <a:bodyPr wrap="square">
            <a:spAutoFit/>
          </a:bodyPr>
          <a:lstStyle/>
          <a:p>
            <a:pPr marL="17463" lvl="1">
              <a:spcAft>
                <a:spcPts val="600"/>
              </a:spcAft>
              <a:buClr>
                <a:srgbClr val="00B050"/>
              </a:buClr>
            </a:pPr>
            <a:r>
              <a:rPr lang="en-US" sz="2400" dirty="0">
                <a:solidFill>
                  <a:srgbClr val="FF0000"/>
                </a:solidFill>
              </a:rPr>
              <a:t>(b) Vaso’s satnav states that it should take 3 hours 30 minutes to make the 200 </a:t>
            </a:r>
            <a:r>
              <a:rPr lang="en-US" sz="2400" dirty="0" smtClean="0">
                <a:solidFill>
                  <a:srgbClr val="FF0000"/>
                </a:solidFill>
              </a:rPr>
              <a:t>mile journey </a:t>
            </a:r>
            <a:r>
              <a:rPr lang="en-US" sz="2400" dirty="0">
                <a:solidFill>
                  <a:srgbClr val="FF0000"/>
                </a:solidFill>
              </a:rPr>
              <a:t>from Manchester to Heathrow Airport.</a:t>
            </a:r>
          </a:p>
          <a:p>
            <a:pPr marL="17463" lvl="1">
              <a:spcAft>
                <a:spcPts val="600"/>
              </a:spcAft>
              <a:buClr>
                <a:srgbClr val="00B050"/>
              </a:buClr>
            </a:pPr>
            <a:r>
              <a:rPr lang="en-US" sz="2400" dirty="0">
                <a:solidFill>
                  <a:srgbClr val="FF0000"/>
                </a:solidFill>
              </a:rPr>
              <a:t>Outline one reason why the journey might take longer than this.</a:t>
            </a:r>
          </a:p>
          <a:p>
            <a:pPr marL="17463" lvl="1">
              <a:spcAft>
                <a:spcPts val="600"/>
              </a:spcAft>
              <a:buClr>
                <a:srgbClr val="00B050"/>
              </a:buClr>
            </a:pPr>
            <a:r>
              <a:rPr lang="en-US" sz="2400" dirty="0" smtClean="0">
                <a:solidFill>
                  <a:srgbClr val="FF0000"/>
                </a:solidFill>
              </a:rPr>
              <a:t>__________________________________________________________________________________________________</a:t>
            </a:r>
            <a:r>
              <a:rPr lang="en-US" sz="2400" dirty="0">
                <a:solidFill>
                  <a:srgbClr val="FF0000"/>
                </a:solidFill>
              </a:rPr>
              <a:t>_________________________________________________</a:t>
            </a:r>
            <a:r>
              <a:rPr lang="en-US" sz="24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 [</a:t>
            </a:r>
            <a:r>
              <a:rPr lang="en-US" sz="2400" dirty="0">
                <a:solidFill>
                  <a:srgbClr val="FF0000"/>
                </a:solidFill>
              </a:rPr>
              <a:t>2</a:t>
            </a:r>
            <a:r>
              <a:rPr lang="en-US" sz="2400" dirty="0" smtClean="0">
                <a:solidFill>
                  <a:srgbClr val="FF0000"/>
                </a:solidFill>
              </a:rPr>
              <a:t>]</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a:t>
            </a:r>
            <a:endParaRPr lang="en-US" sz="2800" dirty="0"/>
          </a:p>
        </p:txBody>
      </p:sp>
    </p:spTree>
    <p:extLst>
      <p:ext uri="{BB962C8B-B14F-4D97-AF65-F5344CB8AC3E}">
        <p14:creationId xmlns:p14="http://schemas.microsoft.com/office/powerpoint/2010/main" val="3005303339"/>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847755"/>
          </a:xfrm>
          <a:prstGeom prst="rect">
            <a:avLst/>
          </a:prstGeom>
        </p:spPr>
        <p:txBody>
          <a:bodyPr wrap="square">
            <a:spAutoFit/>
          </a:bodyPr>
          <a:lstStyle/>
          <a:p>
            <a:pPr marL="17463" lvl="1">
              <a:spcAft>
                <a:spcPts val="600"/>
              </a:spcAft>
              <a:buClr>
                <a:srgbClr val="00B050"/>
              </a:buClr>
            </a:pPr>
            <a:r>
              <a:rPr lang="en-US" sz="2000" dirty="0">
                <a:solidFill>
                  <a:srgbClr val="FF0000"/>
                </a:solidFill>
              </a:rPr>
              <a:t>(c) </a:t>
            </a:r>
            <a:r>
              <a:rPr lang="en-US" sz="2000" dirty="0" err="1">
                <a:solidFill>
                  <a:srgbClr val="FF0000"/>
                </a:solidFill>
              </a:rPr>
              <a:t>Vaso</a:t>
            </a:r>
            <a:r>
              <a:rPr lang="en-US" sz="2000" dirty="0">
                <a:solidFill>
                  <a:srgbClr val="FF0000"/>
                </a:solidFill>
              </a:rPr>
              <a:t> is considering whether to drive his own car to the airport or hire a rental </a:t>
            </a:r>
            <a:r>
              <a:rPr lang="en-US" sz="2000" dirty="0" smtClean="0">
                <a:solidFill>
                  <a:srgbClr val="FF0000"/>
                </a:solidFill>
              </a:rPr>
              <a:t>car for </a:t>
            </a:r>
            <a:r>
              <a:rPr lang="en-US" sz="2000" dirty="0">
                <a:solidFill>
                  <a:srgbClr val="FF0000"/>
                </a:solidFill>
              </a:rPr>
              <a:t>the journey.</a:t>
            </a:r>
          </a:p>
          <a:p>
            <a:pPr marL="17463" lvl="1">
              <a:spcAft>
                <a:spcPts val="600"/>
              </a:spcAft>
              <a:buClr>
                <a:srgbClr val="00B050"/>
              </a:buClr>
            </a:pPr>
            <a:r>
              <a:rPr lang="en-US" sz="2000" dirty="0">
                <a:solidFill>
                  <a:srgbClr val="FF0000"/>
                </a:solidFill>
              </a:rPr>
              <a:t>Recommend whether </a:t>
            </a:r>
            <a:r>
              <a:rPr lang="en-US" sz="2000" dirty="0" err="1">
                <a:solidFill>
                  <a:srgbClr val="FF0000"/>
                </a:solidFill>
              </a:rPr>
              <a:t>Vaso</a:t>
            </a:r>
            <a:r>
              <a:rPr lang="en-US" sz="2000" dirty="0">
                <a:solidFill>
                  <a:srgbClr val="FF0000"/>
                </a:solidFill>
              </a:rPr>
              <a:t> should drive his own car to the airport or hire a </a:t>
            </a:r>
            <a:r>
              <a:rPr lang="en-US" sz="2000" dirty="0" smtClean="0">
                <a:solidFill>
                  <a:srgbClr val="FF0000"/>
                </a:solidFill>
              </a:rPr>
              <a:t>rental car </a:t>
            </a:r>
            <a:r>
              <a:rPr lang="en-US" sz="2000" dirty="0">
                <a:solidFill>
                  <a:srgbClr val="FF0000"/>
                </a:solidFill>
              </a:rPr>
              <a:t>for the journey. Give reasons for your choice. [12</a:t>
            </a:r>
            <a:r>
              <a:rPr lang="en-US" sz="2000" dirty="0" smtClean="0">
                <a:solidFill>
                  <a:srgbClr val="FF0000"/>
                </a:solidFill>
              </a:rPr>
              <a:t>]</a:t>
            </a:r>
          </a:p>
          <a:p>
            <a:pPr marL="17463" lvl="1">
              <a:spcAft>
                <a:spcPts val="600"/>
              </a:spcAft>
              <a:buClr>
                <a:srgbClr val="00B050"/>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a:t>
            </a:r>
            <a:endParaRPr lang="en-US" sz="2800" dirty="0"/>
          </a:p>
        </p:txBody>
      </p:sp>
    </p:spTree>
    <p:extLst>
      <p:ext uri="{BB962C8B-B14F-4D97-AF65-F5344CB8AC3E}">
        <p14:creationId xmlns:p14="http://schemas.microsoft.com/office/powerpoint/2010/main" val="552547755"/>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17463" lvl="1">
              <a:spcAft>
                <a:spcPts val="600"/>
              </a:spcAft>
              <a:buClr>
                <a:srgbClr val="00B050"/>
              </a:buClr>
            </a:pPr>
            <a:r>
              <a:rPr lang="en-US" sz="2300" b="1" dirty="0">
                <a:solidFill>
                  <a:srgbClr val="FF0000"/>
                </a:solidFill>
              </a:rPr>
              <a:t>Text 3</a:t>
            </a:r>
          </a:p>
          <a:p>
            <a:pPr marL="17463" lvl="1">
              <a:spcAft>
                <a:spcPts val="600"/>
              </a:spcAft>
              <a:buClr>
                <a:srgbClr val="00B050"/>
              </a:buClr>
            </a:pPr>
            <a:r>
              <a:rPr lang="en-US" sz="2300" dirty="0">
                <a:solidFill>
                  <a:srgbClr val="FF0000"/>
                </a:solidFill>
              </a:rPr>
              <a:t>Vaso’s meeting with the prospective new buyer, </a:t>
            </a:r>
            <a:r>
              <a:rPr lang="en-US" sz="2300" dirty="0" err="1">
                <a:solidFill>
                  <a:srgbClr val="FF0000"/>
                </a:solidFill>
              </a:rPr>
              <a:t>Pharmacol</a:t>
            </a:r>
            <a:r>
              <a:rPr lang="en-US" sz="2300" dirty="0">
                <a:solidFill>
                  <a:srgbClr val="FF0000"/>
                </a:solidFill>
              </a:rPr>
              <a:t> </a:t>
            </a:r>
            <a:r>
              <a:rPr lang="en-US" sz="2300" dirty="0" err="1">
                <a:solidFill>
                  <a:srgbClr val="FF0000"/>
                </a:solidFill>
              </a:rPr>
              <a:t>Inc</a:t>
            </a:r>
            <a:r>
              <a:rPr lang="en-US" sz="2300" dirty="0">
                <a:solidFill>
                  <a:srgbClr val="FF0000"/>
                </a:solidFill>
              </a:rPr>
              <a:t>, has gone well. On the </a:t>
            </a:r>
            <a:r>
              <a:rPr lang="en-US" sz="2300" dirty="0" smtClean="0">
                <a:solidFill>
                  <a:srgbClr val="FF0000"/>
                </a:solidFill>
              </a:rPr>
              <a:t>flight home</a:t>
            </a:r>
            <a:r>
              <a:rPr lang="en-US" sz="2300" dirty="0">
                <a:solidFill>
                  <a:srgbClr val="FF0000"/>
                </a:solidFill>
              </a:rPr>
              <a:t>, </a:t>
            </a:r>
            <a:r>
              <a:rPr lang="en-US" sz="2300" dirty="0" err="1">
                <a:solidFill>
                  <a:srgbClr val="FF0000"/>
                </a:solidFill>
              </a:rPr>
              <a:t>Vaso</a:t>
            </a:r>
            <a:r>
              <a:rPr lang="en-US" sz="2300" dirty="0">
                <a:solidFill>
                  <a:srgbClr val="FF0000"/>
                </a:solidFill>
              </a:rPr>
              <a:t> decides to write a letter to Joanna Bryce to thank her, and her company, for </a:t>
            </a:r>
            <a:r>
              <a:rPr lang="en-US" sz="2300" dirty="0" smtClean="0">
                <a:solidFill>
                  <a:srgbClr val="FF0000"/>
                </a:solidFill>
              </a:rPr>
              <a:t>their hospitality </a:t>
            </a:r>
            <a:r>
              <a:rPr lang="en-US" sz="2300" dirty="0">
                <a:solidFill>
                  <a:srgbClr val="FF0000"/>
                </a:solidFill>
              </a:rPr>
              <a:t>and their substantial initial order. </a:t>
            </a:r>
            <a:r>
              <a:rPr lang="en-US" sz="2300" dirty="0" err="1">
                <a:solidFill>
                  <a:srgbClr val="FF0000"/>
                </a:solidFill>
              </a:rPr>
              <a:t>Vaso</a:t>
            </a:r>
            <a:r>
              <a:rPr lang="en-US" sz="2300" dirty="0">
                <a:solidFill>
                  <a:srgbClr val="FF0000"/>
                </a:solidFill>
              </a:rPr>
              <a:t> intends to send his letter to Joanna by airmail.</a:t>
            </a:r>
          </a:p>
          <a:p>
            <a:pPr marL="17463" lvl="1">
              <a:spcAft>
                <a:spcPts val="600"/>
              </a:spcAft>
              <a:buClr>
                <a:srgbClr val="00B050"/>
              </a:buClr>
            </a:pPr>
            <a:r>
              <a:rPr lang="en-US" sz="2300" dirty="0">
                <a:solidFill>
                  <a:srgbClr val="FF0000"/>
                </a:solidFill>
              </a:rPr>
              <a:t>Her contact details are: </a:t>
            </a:r>
            <a:r>
              <a:rPr lang="en-US" sz="2300" dirty="0" err="1">
                <a:solidFill>
                  <a:srgbClr val="FF0000"/>
                </a:solidFill>
              </a:rPr>
              <a:t>Ms</a:t>
            </a:r>
            <a:r>
              <a:rPr lang="en-US" sz="2300" dirty="0">
                <a:solidFill>
                  <a:srgbClr val="FF0000"/>
                </a:solidFill>
              </a:rPr>
              <a:t> Joanna Bryce, </a:t>
            </a:r>
            <a:r>
              <a:rPr lang="en-US" sz="2300" dirty="0" err="1">
                <a:solidFill>
                  <a:srgbClr val="FF0000"/>
                </a:solidFill>
              </a:rPr>
              <a:t>Pharmacol</a:t>
            </a:r>
            <a:r>
              <a:rPr lang="en-US" sz="2300" dirty="0">
                <a:solidFill>
                  <a:srgbClr val="FF0000"/>
                </a:solidFill>
              </a:rPr>
              <a:t> </a:t>
            </a:r>
            <a:r>
              <a:rPr lang="en-US" sz="2300" dirty="0" err="1">
                <a:solidFill>
                  <a:srgbClr val="FF0000"/>
                </a:solidFill>
              </a:rPr>
              <a:t>Inc</a:t>
            </a:r>
            <a:r>
              <a:rPr lang="en-US" sz="2300" dirty="0">
                <a:solidFill>
                  <a:srgbClr val="FF0000"/>
                </a:solidFill>
              </a:rPr>
              <a:t>, 14587 Highway, </a:t>
            </a:r>
            <a:r>
              <a:rPr lang="en-US" sz="2300" dirty="0" smtClean="0">
                <a:solidFill>
                  <a:srgbClr val="FF0000"/>
                </a:solidFill>
              </a:rPr>
              <a:t>Boston, MA </a:t>
            </a:r>
            <a:r>
              <a:rPr lang="en-US" sz="2300" dirty="0">
                <a:solidFill>
                  <a:srgbClr val="FF0000"/>
                </a:solidFill>
              </a:rPr>
              <a:t>07970, USA.</a:t>
            </a:r>
          </a:p>
          <a:p>
            <a:pPr marL="17463" lvl="1">
              <a:spcAft>
                <a:spcPts val="600"/>
              </a:spcAft>
              <a:buClr>
                <a:srgbClr val="00B050"/>
              </a:buClr>
            </a:pPr>
            <a:r>
              <a:rPr lang="en-US" sz="2300" dirty="0" err="1">
                <a:solidFill>
                  <a:srgbClr val="FF0000"/>
                </a:solidFill>
              </a:rPr>
              <a:t>Vaso</a:t>
            </a:r>
            <a:r>
              <a:rPr lang="en-US" sz="2300" dirty="0">
                <a:solidFill>
                  <a:srgbClr val="FF0000"/>
                </a:solidFill>
              </a:rPr>
              <a:t> wishes to invite Joanna to Medico plc’s forthcoming conference. The conference, called ‘</a:t>
            </a:r>
            <a:r>
              <a:rPr lang="en-US" sz="2300" dirty="0" smtClean="0">
                <a:solidFill>
                  <a:srgbClr val="FF0000"/>
                </a:solidFill>
              </a:rPr>
              <a:t>A pain-free </a:t>
            </a:r>
            <a:r>
              <a:rPr lang="en-US" sz="2300" dirty="0">
                <a:solidFill>
                  <a:srgbClr val="FF0000"/>
                </a:solidFill>
              </a:rPr>
              <a:t>future?’, is to be held at the Manchester Consortium on 23 November 2016. </a:t>
            </a:r>
            <a:r>
              <a:rPr lang="en-US" sz="2300" dirty="0" smtClean="0">
                <a:solidFill>
                  <a:srgbClr val="FF0000"/>
                </a:solidFill>
              </a:rPr>
              <a:t>Medico plc </a:t>
            </a:r>
            <a:r>
              <a:rPr lang="en-US" sz="2300" dirty="0">
                <a:solidFill>
                  <a:srgbClr val="FF0000"/>
                </a:solidFill>
              </a:rPr>
              <a:t>would cover all of Joanna’s travel, accommodation and conference expenses.</a:t>
            </a:r>
          </a:p>
          <a:p>
            <a:pPr marL="17463" lvl="1">
              <a:spcAft>
                <a:spcPts val="600"/>
              </a:spcAft>
              <a:buClr>
                <a:srgbClr val="00B050"/>
              </a:buClr>
            </a:pPr>
            <a:r>
              <a:rPr lang="en-US" sz="2300" dirty="0" err="1">
                <a:solidFill>
                  <a:srgbClr val="FF0000"/>
                </a:solidFill>
              </a:rPr>
              <a:t>Vaso</a:t>
            </a:r>
            <a:r>
              <a:rPr lang="en-US" sz="2300" dirty="0">
                <a:solidFill>
                  <a:srgbClr val="FF0000"/>
                </a:solidFill>
              </a:rPr>
              <a:t> also needs to claim back his expenses for this visit to Boston.</a:t>
            </a:r>
            <a:endParaRPr lang="en-US" sz="2300" dirty="0" smtClean="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a:t>
            </a:r>
            <a:endParaRPr lang="en-US" sz="2800" dirty="0"/>
          </a:p>
        </p:txBody>
      </p:sp>
    </p:spTree>
    <p:extLst>
      <p:ext uri="{BB962C8B-B14F-4D97-AF65-F5344CB8AC3E}">
        <p14:creationId xmlns:p14="http://schemas.microsoft.com/office/powerpoint/2010/main" val="3144576469"/>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447645"/>
          </a:xfrm>
          <a:prstGeom prst="rect">
            <a:avLst/>
          </a:prstGeom>
        </p:spPr>
        <p:txBody>
          <a:bodyPr wrap="square">
            <a:spAutoFit/>
          </a:bodyPr>
          <a:lstStyle/>
          <a:p>
            <a:pPr marL="17463" lvl="1">
              <a:spcAft>
                <a:spcPts val="600"/>
              </a:spcAft>
              <a:buClr>
                <a:srgbClr val="00B050"/>
              </a:buClr>
            </a:pPr>
            <a:r>
              <a:rPr lang="en-US" sz="2450" b="1" dirty="0">
                <a:solidFill>
                  <a:srgbClr val="FF0000"/>
                </a:solidFill>
              </a:rPr>
              <a:t>3 Refer to Text 3</a:t>
            </a:r>
            <a:r>
              <a:rPr lang="en-US" sz="2450" dirty="0">
                <a:solidFill>
                  <a:srgbClr val="FF0000"/>
                </a:solidFill>
              </a:rPr>
              <a:t>.</a:t>
            </a:r>
          </a:p>
          <a:p>
            <a:pPr marL="896938" lvl="1" indent="-896938">
              <a:spcAft>
                <a:spcPts val="600"/>
              </a:spcAft>
              <a:buClr>
                <a:srgbClr val="00B050"/>
              </a:buClr>
            </a:pPr>
            <a:r>
              <a:rPr lang="en-US" sz="2450" dirty="0">
                <a:solidFill>
                  <a:srgbClr val="FF0000"/>
                </a:solidFill>
              </a:rPr>
              <a:t>(a) (</a:t>
            </a:r>
            <a:r>
              <a:rPr lang="en-US" sz="2450" dirty="0" err="1" smtClean="0">
                <a:solidFill>
                  <a:srgbClr val="FF0000"/>
                </a:solidFill>
              </a:rPr>
              <a:t>i</a:t>
            </a:r>
            <a:r>
              <a:rPr lang="en-US" sz="2450" dirty="0" smtClean="0">
                <a:solidFill>
                  <a:srgbClr val="FF0000"/>
                </a:solidFill>
              </a:rPr>
              <a:t>)	Using </a:t>
            </a:r>
            <a:r>
              <a:rPr lang="en-US" sz="2450" dirty="0">
                <a:solidFill>
                  <a:srgbClr val="FF0000"/>
                </a:solidFill>
              </a:rPr>
              <a:t>the information in Text 3, write a letter to Joanna Bryce to thank </a:t>
            </a:r>
            <a:r>
              <a:rPr lang="en-US" sz="2450" dirty="0" smtClean="0">
                <a:solidFill>
                  <a:srgbClr val="FF0000"/>
                </a:solidFill>
              </a:rPr>
              <a:t>her, and </a:t>
            </a:r>
            <a:r>
              <a:rPr lang="en-US" sz="2450" dirty="0">
                <a:solidFill>
                  <a:srgbClr val="FF0000"/>
                </a:solidFill>
              </a:rPr>
              <a:t>her company, for their hospitality and initial order. Invite Joanna to </a:t>
            </a:r>
            <a:r>
              <a:rPr lang="en-US" sz="2450" dirty="0" smtClean="0">
                <a:solidFill>
                  <a:srgbClr val="FF0000"/>
                </a:solidFill>
              </a:rPr>
              <a:t>come over </a:t>
            </a:r>
            <a:r>
              <a:rPr lang="en-US" sz="2450" dirty="0">
                <a:solidFill>
                  <a:srgbClr val="FF0000"/>
                </a:solidFill>
              </a:rPr>
              <a:t>to the UK to attend Medico plc’s tenth medical research conference </a:t>
            </a:r>
            <a:r>
              <a:rPr lang="en-US" sz="2450" dirty="0" smtClean="0">
                <a:solidFill>
                  <a:srgbClr val="FF0000"/>
                </a:solidFill>
              </a:rPr>
              <a:t>at Medico </a:t>
            </a:r>
            <a:r>
              <a:rPr lang="en-US" sz="2450" dirty="0">
                <a:solidFill>
                  <a:srgbClr val="FF0000"/>
                </a:solidFill>
              </a:rPr>
              <a:t>plc’s expense. Ensure that your letter encourages a long </a:t>
            </a:r>
            <a:r>
              <a:rPr lang="en-US" sz="2450" dirty="0" smtClean="0">
                <a:solidFill>
                  <a:srgbClr val="FF0000"/>
                </a:solidFill>
              </a:rPr>
              <a:t>term, positive </a:t>
            </a:r>
            <a:r>
              <a:rPr lang="en-US" sz="2450" dirty="0">
                <a:solidFill>
                  <a:srgbClr val="FF0000"/>
                </a:solidFill>
              </a:rPr>
              <a:t>working relationship with </a:t>
            </a:r>
            <a:r>
              <a:rPr lang="en-US" sz="2450" dirty="0" err="1">
                <a:solidFill>
                  <a:srgbClr val="FF0000"/>
                </a:solidFill>
              </a:rPr>
              <a:t>Pharmacol</a:t>
            </a:r>
            <a:r>
              <a:rPr lang="en-US" sz="2450" dirty="0">
                <a:solidFill>
                  <a:srgbClr val="FF0000"/>
                </a:solidFill>
              </a:rPr>
              <a:t> </a:t>
            </a:r>
            <a:r>
              <a:rPr lang="en-US" sz="2450" dirty="0" smtClean="0">
                <a:solidFill>
                  <a:srgbClr val="FF0000"/>
                </a:solidFill>
              </a:rPr>
              <a:t>Inc.</a:t>
            </a:r>
            <a:br>
              <a:rPr lang="en-US" sz="2450" dirty="0" smtClean="0">
                <a:solidFill>
                  <a:srgbClr val="FF0000"/>
                </a:solidFill>
              </a:rPr>
            </a:br>
            <a:r>
              <a:rPr lang="en-US" sz="2450" dirty="0" smtClean="0">
                <a:solidFill>
                  <a:srgbClr val="FF0000"/>
                </a:solidFill>
              </a:rPr>
              <a:t>You </a:t>
            </a:r>
            <a:r>
              <a:rPr lang="en-US" sz="2450" dirty="0">
                <a:solidFill>
                  <a:srgbClr val="FF0000"/>
                </a:solidFill>
              </a:rPr>
              <a:t>will be assessed on the content, tone and layout used in your </a:t>
            </a:r>
            <a:r>
              <a:rPr lang="en-US" sz="2450" dirty="0" smtClean="0">
                <a:solidFill>
                  <a:srgbClr val="FF0000"/>
                </a:solidFill>
              </a:rPr>
              <a:t>letter.</a:t>
            </a:r>
            <a:br>
              <a:rPr lang="en-US" sz="2450" dirty="0" smtClean="0">
                <a:solidFill>
                  <a:srgbClr val="FF0000"/>
                </a:solidFill>
              </a:rPr>
            </a:br>
            <a:r>
              <a:rPr lang="en-US" sz="2450" dirty="0" smtClean="0">
                <a:solidFill>
                  <a:srgbClr val="FF0000"/>
                </a:solidFill>
              </a:rPr>
              <a:t>Use </a:t>
            </a:r>
            <a:r>
              <a:rPr lang="en-US" sz="2450" dirty="0">
                <a:solidFill>
                  <a:srgbClr val="FF0000"/>
                </a:solidFill>
              </a:rPr>
              <a:t>the letterhead on the opposite page to write your </a:t>
            </a:r>
            <a:r>
              <a:rPr lang="en-US" sz="2450" dirty="0" smtClean="0">
                <a:solidFill>
                  <a:srgbClr val="FF0000"/>
                </a:solidFill>
              </a:rPr>
              <a:t>letter.</a:t>
            </a:r>
            <a:br>
              <a:rPr lang="en-US" sz="2450" dirty="0" smtClean="0">
                <a:solidFill>
                  <a:srgbClr val="FF0000"/>
                </a:solidFill>
              </a:rPr>
            </a:br>
            <a:r>
              <a:rPr lang="en-US" sz="2450" dirty="0" smtClean="0">
                <a:solidFill>
                  <a:srgbClr val="FF0000"/>
                </a:solidFill>
              </a:rPr>
              <a:t>You </a:t>
            </a:r>
            <a:r>
              <a:rPr lang="en-US" sz="2450" dirty="0">
                <a:solidFill>
                  <a:srgbClr val="FF0000"/>
                </a:solidFill>
              </a:rPr>
              <a:t>may use the space below to draft your letter. You will not receive marks </a:t>
            </a:r>
            <a:r>
              <a:rPr lang="en-US" sz="2450" dirty="0" smtClean="0">
                <a:solidFill>
                  <a:srgbClr val="FF0000"/>
                </a:solidFill>
              </a:rPr>
              <a:t>for the </a:t>
            </a:r>
            <a:r>
              <a:rPr lang="en-US" sz="2450" dirty="0">
                <a:solidFill>
                  <a:srgbClr val="FF0000"/>
                </a:solidFill>
              </a:rPr>
              <a:t>draft.</a:t>
            </a:r>
            <a:endParaRPr lang="en-US" sz="2450" dirty="0" smtClean="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a:t>
            </a:r>
            <a:endParaRPr lang="en-US" sz="2800" dirty="0"/>
          </a:p>
        </p:txBody>
      </p:sp>
    </p:spTree>
    <p:extLst>
      <p:ext uri="{BB962C8B-B14F-4D97-AF65-F5344CB8AC3E}">
        <p14:creationId xmlns:p14="http://schemas.microsoft.com/office/powerpoint/2010/main" val="2720791077"/>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493812"/>
          </a:xfrm>
          <a:prstGeom prst="rect">
            <a:avLst/>
          </a:prstGeom>
          <a:ln>
            <a:solidFill>
              <a:srgbClr val="FF0000"/>
            </a:solidFill>
          </a:ln>
        </p:spPr>
        <p:txBody>
          <a:bodyPr wrap="square">
            <a:spAutoFit/>
          </a:bodyPr>
          <a:lstStyle/>
          <a:p>
            <a:pPr marL="17463" lvl="1" algn="ctr">
              <a:spcAft>
                <a:spcPts val="600"/>
              </a:spcAft>
              <a:buClr>
                <a:srgbClr val="00B050"/>
              </a:buClr>
            </a:pPr>
            <a:r>
              <a:rPr lang="it-IT" sz="1600" b="1" dirty="0">
                <a:solidFill>
                  <a:srgbClr val="FF0000"/>
                </a:solidFill>
              </a:rPr>
              <a:t>Medico plc</a:t>
            </a:r>
          </a:p>
          <a:p>
            <a:pPr marL="17463" lvl="1" algn="ctr">
              <a:spcAft>
                <a:spcPts val="600"/>
              </a:spcAft>
              <a:buClr>
                <a:srgbClr val="00B050"/>
              </a:buClr>
            </a:pPr>
            <a:r>
              <a:rPr lang="it-IT" sz="1600" b="1" dirty="0">
                <a:solidFill>
                  <a:srgbClr val="FF0000"/>
                </a:solidFill>
              </a:rPr>
              <a:t>42-68 Mullin Avenue</a:t>
            </a:r>
          </a:p>
          <a:p>
            <a:pPr marL="17463" lvl="1" algn="ctr">
              <a:spcAft>
                <a:spcPts val="600"/>
              </a:spcAft>
              <a:buClr>
                <a:srgbClr val="00B050"/>
              </a:buClr>
            </a:pPr>
            <a:r>
              <a:rPr lang="it-IT" sz="1600" b="1" dirty="0" smtClean="0">
                <a:solidFill>
                  <a:srgbClr val="FF0000"/>
                </a:solidFill>
              </a:rPr>
              <a:t>Manchester</a:t>
            </a:r>
          </a:p>
          <a:p>
            <a:pPr marL="17463" lvl="1" algn="ctr">
              <a:spcAft>
                <a:spcPts val="600"/>
              </a:spcAft>
              <a:buClr>
                <a:srgbClr val="00B050"/>
              </a:buClr>
            </a:pPr>
            <a:r>
              <a:rPr lang="it-IT" sz="1600" b="1" dirty="0" smtClean="0">
                <a:solidFill>
                  <a:srgbClr val="FF0000"/>
                </a:solidFill>
              </a:rPr>
              <a:t>M9 4YG</a:t>
            </a:r>
            <a:r>
              <a:rPr lang="en-US" sz="1600" dirty="0">
                <a:solidFill>
                  <a:srgbClr val="FF0000"/>
                </a:solidFill>
              </a:rPr>
              <a:t/>
            </a:r>
            <a:br>
              <a:rPr lang="en-US" sz="1600" dirty="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r>
              <a:rPr lang="en-US" sz="1600" dirty="0" smtClean="0">
                <a:solidFill>
                  <a:srgbClr val="FF0000"/>
                </a:solidFill>
              </a:rPr>
              <a:t/>
            </a:r>
            <a:br>
              <a:rPr lang="en-US" sz="1600" dirty="0" smtClean="0">
                <a:solidFill>
                  <a:srgbClr val="FF0000"/>
                </a:solidFill>
              </a:rPr>
            </a:br>
            <a:endParaRPr lang="it-IT" sz="1600" b="1" dirty="0" smtClean="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a:t>
            </a:r>
            <a:endParaRPr lang="en-US" sz="2800" dirty="0"/>
          </a:p>
        </p:txBody>
      </p:sp>
    </p:spTree>
    <p:extLst>
      <p:ext uri="{BB962C8B-B14F-4D97-AF65-F5344CB8AC3E}">
        <p14:creationId xmlns:p14="http://schemas.microsoft.com/office/powerpoint/2010/main" val="520809684"/>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4355038"/>
          </a:xfrm>
          <a:prstGeom prst="rect">
            <a:avLst/>
          </a:prstGeom>
        </p:spPr>
        <p:txBody>
          <a:bodyPr wrap="square">
            <a:spAutoFit/>
          </a:bodyPr>
          <a:lstStyle/>
          <a:p>
            <a:pPr marL="620713" lvl="1" indent="-620713">
              <a:spcAft>
                <a:spcPts val="600"/>
              </a:spcAft>
              <a:buClr>
                <a:srgbClr val="00B050"/>
              </a:buClr>
              <a:buAutoNum type="romanLcParenBoth" startAt="2"/>
            </a:pPr>
            <a:r>
              <a:rPr lang="en-US" sz="2800" dirty="0" smtClean="0">
                <a:solidFill>
                  <a:srgbClr val="FF0000"/>
                </a:solidFill>
              </a:rPr>
              <a:t>State </a:t>
            </a:r>
            <a:r>
              <a:rPr lang="en-US" sz="2800" b="1" dirty="0">
                <a:solidFill>
                  <a:srgbClr val="FF0000"/>
                </a:solidFill>
              </a:rPr>
              <a:t>two </a:t>
            </a:r>
            <a:r>
              <a:rPr lang="en-US" sz="2800" dirty="0">
                <a:solidFill>
                  <a:srgbClr val="FF0000"/>
                </a:solidFill>
              </a:rPr>
              <a:t>reasons why the letter needs to be carefully checked for errors. </a:t>
            </a:r>
            <a:endParaRPr lang="en-US" sz="2800" dirty="0" smtClean="0">
              <a:solidFill>
                <a:srgbClr val="FF0000"/>
              </a:solidFill>
            </a:endParaRPr>
          </a:p>
          <a:p>
            <a:pPr marL="0" lvl="1">
              <a:spcAft>
                <a:spcPts val="600"/>
              </a:spcAft>
              <a:buClr>
                <a:srgbClr val="00B050"/>
              </a:buClr>
            </a:pPr>
            <a:r>
              <a:rPr lang="en-US" sz="2450" dirty="0" smtClean="0">
                <a:solidFill>
                  <a:srgbClr val="FF0000"/>
                </a:solidFill>
              </a:rPr>
              <a:t>1. ______________________________________________ ________________________________________________________________________________________________________________________________________________</a:t>
            </a:r>
            <a:endParaRPr lang="en-US" sz="2450" dirty="0">
              <a:solidFill>
                <a:srgbClr val="FF0000"/>
              </a:solidFill>
            </a:endParaRPr>
          </a:p>
          <a:p>
            <a:pPr marL="896938" lvl="1" indent="-896938">
              <a:spcAft>
                <a:spcPts val="600"/>
              </a:spcAft>
              <a:buClr>
                <a:srgbClr val="00B050"/>
              </a:buClr>
            </a:pPr>
            <a:r>
              <a:rPr lang="en-US" sz="2450" dirty="0" smtClean="0">
                <a:solidFill>
                  <a:srgbClr val="FF0000"/>
                </a:solidFill>
              </a:rPr>
              <a:t>2</a:t>
            </a:r>
            <a:r>
              <a:rPr lang="en-US" sz="2450" dirty="0">
                <a:solidFill>
                  <a:srgbClr val="FF0000"/>
                </a:solidFill>
              </a:rPr>
              <a:t>. </a:t>
            </a:r>
            <a:r>
              <a:rPr lang="en-US" sz="2450" dirty="0" smtClean="0">
                <a:solidFill>
                  <a:srgbClr val="FF0000"/>
                </a:solidFill>
              </a:rPr>
              <a:t>______________________________________________</a:t>
            </a:r>
          </a:p>
          <a:p>
            <a:pPr marL="896938" lvl="1" indent="-896938">
              <a:spcAft>
                <a:spcPts val="600"/>
              </a:spcAft>
              <a:buClr>
                <a:srgbClr val="00B050"/>
              </a:buClr>
            </a:pPr>
            <a:r>
              <a:rPr lang="en-US" sz="2450" dirty="0" smtClean="0">
                <a:solidFill>
                  <a:srgbClr val="FF0000"/>
                </a:solidFill>
              </a:rPr>
              <a:t>________________________________________________</a:t>
            </a:r>
          </a:p>
          <a:p>
            <a:pPr marL="896938" lvl="1" indent="-896938">
              <a:spcAft>
                <a:spcPts val="600"/>
              </a:spcAft>
              <a:buClr>
                <a:srgbClr val="00B050"/>
              </a:buClr>
            </a:pPr>
            <a:r>
              <a:rPr lang="en-US" sz="2450" dirty="0" smtClean="0">
                <a:solidFill>
                  <a:srgbClr val="FF0000"/>
                </a:solidFill>
              </a:rPr>
              <a:t>________________________________________________</a:t>
            </a:r>
          </a:p>
          <a:p>
            <a:pPr marL="896938" lvl="1" indent="-896938">
              <a:spcAft>
                <a:spcPts val="600"/>
              </a:spcAft>
              <a:buClr>
                <a:srgbClr val="00B050"/>
              </a:buClr>
            </a:pPr>
            <a:r>
              <a:rPr lang="en-US" sz="2450" dirty="0" smtClean="0">
                <a:solidFill>
                  <a:srgbClr val="FF0000"/>
                </a:solidFill>
              </a:rPr>
              <a:t>_____________________________________________ [</a:t>
            </a:r>
            <a:r>
              <a:rPr lang="en-US" sz="2450" dirty="0">
                <a:solidFill>
                  <a:srgbClr val="FF0000"/>
                </a:solidFill>
              </a:rPr>
              <a:t>2]</a:t>
            </a:r>
            <a:endParaRPr lang="en-US" sz="2450" dirty="0" smtClean="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a:t>
            </a:r>
            <a:endParaRPr lang="en-US" sz="2800" dirty="0"/>
          </a:p>
        </p:txBody>
      </p:sp>
    </p:spTree>
    <p:extLst>
      <p:ext uri="{BB962C8B-B14F-4D97-AF65-F5344CB8AC3E}">
        <p14:creationId xmlns:p14="http://schemas.microsoft.com/office/powerpoint/2010/main" val="755567777"/>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233040550"/>
              </p:ext>
            </p:extLst>
          </p:nvPr>
        </p:nvGraphicFramePr>
        <p:xfrm>
          <a:off x="323528" y="1124744"/>
          <a:ext cx="8424935" cy="5478780"/>
        </p:xfrm>
        <a:graphic>
          <a:graphicData uri="http://schemas.openxmlformats.org/drawingml/2006/table">
            <a:tbl>
              <a:tblPr firstRow="1" bandRow="1">
                <a:tableStyleId>{9D7B26C5-4107-4FEC-AEDC-1716B250A1EF}</a:tableStyleId>
              </a:tblPr>
              <a:tblGrid>
                <a:gridCol w="504056"/>
                <a:gridCol w="648072"/>
                <a:gridCol w="504056"/>
                <a:gridCol w="5832648"/>
                <a:gridCol w="936103"/>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2000" dirty="0" smtClean="0">
                          <a:latin typeface="Arial" panose="020B0604020202020204" pitchFamily="34" charset="0"/>
                          <a:cs typeface="Arial" panose="020B0604020202020204" pitchFamily="34" charset="0"/>
                        </a:rPr>
                        <a:t>1</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000" dirty="0" smtClean="0">
                          <a:latin typeface="Arial" panose="020B0604020202020204" pitchFamily="34" charset="0"/>
                          <a:cs typeface="Arial" panose="020B0604020202020204" pitchFamily="34" charset="0"/>
                        </a:rPr>
                        <a:t>(b)</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2000" b="1" dirty="0" smtClean="0">
                          <a:latin typeface="Arial" panose="020B0604020202020204" pitchFamily="34" charset="0"/>
                          <a:cs typeface="Arial" panose="020B0604020202020204" pitchFamily="34" charset="0"/>
                        </a:rPr>
                        <a:t>Responses include</a:t>
                      </a:r>
                      <a:r>
                        <a:rPr lang="en-US" sz="2000" dirty="0" smtClean="0">
                          <a:latin typeface="Arial" panose="020B0604020202020204" pitchFamily="34" charset="0"/>
                          <a:cs typeface="Arial" panose="020B0604020202020204" pitchFamily="34" charset="0"/>
                        </a:rPr>
                        <a:t>:</a:t>
                      </a:r>
                    </a:p>
                    <a:p>
                      <a:pPr marL="647700"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traffic congestion/rush hour</a:t>
                      </a:r>
                    </a:p>
                    <a:p>
                      <a:pPr marL="647700"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time available/contingencies</a:t>
                      </a:r>
                    </a:p>
                    <a:p>
                      <a:pPr marL="647700"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accident/breakdown</a:t>
                      </a:r>
                    </a:p>
                    <a:p>
                      <a:pPr marL="647700"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may need to take a break – tiredness, refreshments, comfort break</a:t>
                      </a:r>
                    </a:p>
                    <a:p>
                      <a:pPr marL="647700"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roadworks/road closure/diversion in place</a:t>
                      </a:r>
                    </a:p>
                    <a:p>
                      <a:pPr marL="647700"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satnav may not always be accurate</a:t>
                      </a:r>
                    </a:p>
                    <a:p>
                      <a:pPr marL="647700"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may not drive as fast as satnav predicts</a:t>
                      </a:r>
                    </a:p>
                    <a:p>
                      <a:pPr marL="647700"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may get lost/miss a turning.</a:t>
                      </a:r>
                    </a:p>
                    <a:p>
                      <a:pPr>
                        <a:spcAft>
                          <a:spcPts val="300"/>
                        </a:spcAft>
                      </a:pPr>
                      <a:endParaRPr lang="en-US" sz="2000" dirty="0" smtClean="0">
                        <a:latin typeface="Arial" panose="020B0604020202020204" pitchFamily="34" charset="0"/>
                        <a:cs typeface="Arial" panose="020B0604020202020204" pitchFamily="34" charset="0"/>
                      </a:endParaRPr>
                    </a:p>
                    <a:p>
                      <a:pPr>
                        <a:spcAft>
                          <a:spcPts val="300"/>
                        </a:spcAft>
                      </a:pPr>
                      <a:r>
                        <a:rPr lang="en-US" sz="2000" b="1" dirty="0" smtClean="0">
                          <a:latin typeface="Arial" panose="020B0604020202020204" pitchFamily="34" charset="0"/>
                          <a:cs typeface="Arial" panose="020B0604020202020204" pitchFamily="34" charset="0"/>
                        </a:rPr>
                        <a:t>Exemplar response:</a:t>
                      </a:r>
                    </a:p>
                    <a:p>
                      <a:pPr>
                        <a:spcAft>
                          <a:spcPts val="300"/>
                        </a:spcAft>
                      </a:pPr>
                      <a:r>
                        <a:rPr lang="en-US" sz="2000" dirty="0" smtClean="0">
                          <a:latin typeface="Arial" panose="020B0604020202020204" pitchFamily="34" charset="0"/>
                          <a:cs typeface="Arial" panose="020B0604020202020204" pitchFamily="34" charset="0"/>
                        </a:rPr>
                        <a:t>e.g. </a:t>
                      </a:r>
                      <a:r>
                        <a:rPr lang="en-US" sz="2000" dirty="0" err="1" smtClean="0">
                          <a:latin typeface="Arial" panose="020B0604020202020204" pitchFamily="34" charset="0"/>
                          <a:cs typeface="Arial" panose="020B0604020202020204" pitchFamily="34" charset="0"/>
                        </a:rPr>
                        <a:t>Vaso</a:t>
                      </a:r>
                      <a:r>
                        <a:rPr lang="en-US" sz="2000" dirty="0" smtClean="0">
                          <a:latin typeface="Arial" panose="020B0604020202020204" pitchFamily="34" charset="0"/>
                          <a:cs typeface="Arial" panose="020B0604020202020204" pitchFamily="34" charset="0"/>
                        </a:rPr>
                        <a:t> may need to take a break during his journey (1) because of tiredness due to having been at work all day (1).</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000" dirty="0" smtClean="0">
                          <a:latin typeface="Arial" panose="020B0604020202020204" pitchFamily="34" charset="0"/>
                          <a:cs typeface="Arial" panose="020B0604020202020204" pitchFamily="34" charset="0"/>
                        </a:rPr>
                        <a:t>2</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50674794"/>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088097045"/>
              </p:ext>
            </p:extLst>
          </p:nvPr>
        </p:nvGraphicFramePr>
        <p:xfrm>
          <a:off x="323528" y="1124744"/>
          <a:ext cx="8424935" cy="5453380"/>
        </p:xfrm>
        <a:graphic>
          <a:graphicData uri="http://schemas.openxmlformats.org/drawingml/2006/table">
            <a:tbl>
              <a:tblPr firstRow="1" bandRow="1">
                <a:tableStyleId>{9D7B26C5-4107-4FEC-AEDC-1716B250A1EF}</a:tableStyleId>
              </a:tblPr>
              <a:tblGrid>
                <a:gridCol w="432048"/>
                <a:gridCol w="576064"/>
                <a:gridCol w="576064"/>
                <a:gridCol w="5976664"/>
                <a:gridCol w="864095"/>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smtClean="0">
                          <a:latin typeface="Arial" panose="020B0604020202020204" pitchFamily="34" charset="0"/>
                          <a:cs typeface="Arial" panose="020B0604020202020204" pitchFamily="34" charset="0"/>
                        </a:rPr>
                        <a:t>(c)</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1500" dirty="0" smtClean="0">
                          <a:latin typeface="Arial" panose="020B0604020202020204" pitchFamily="34" charset="0"/>
                          <a:cs typeface="Arial" panose="020B0604020202020204" pitchFamily="34" charset="0"/>
                        </a:rPr>
                        <a:t>Use level of response criteria.</a:t>
                      </a:r>
                    </a:p>
                    <a:p>
                      <a:pPr>
                        <a:spcAft>
                          <a:spcPts val="300"/>
                        </a:spcAft>
                      </a:pPr>
                      <a:r>
                        <a:rPr lang="en-US" sz="1500" b="1" dirty="0" smtClean="0">
                          <a:latin typeface="Arial" panose="020B0604020202020204" pitchFamily="34" charset="0"/>
                          <a:cs typeface="Arial" panose="020B0604020202020204" pitchFamily="34" charset="0"/>
                        </a:rPr>
                        <a:t>Indicative content</a:t>
                      </a:r>
                      <a:r>
                        <a:rPr lang="en-US" sz="1500" dirty="0" smtClean="0">
                          <a:latin typeface="Arial" panose="020B0604020202020204" pitchFamily="34" charset="0"/>
                          <a:cs typeface="Arial" panose="020B0604020202020204" pitchFamily="34" charset="0"/>
                        </a:rPr>
                        <a:t>:</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length of journey</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familiarity with vehicle</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safety issues</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vehicle specification e.g. luxury, fuel, engine size</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larger/smaller vehicle</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vehicle reliability</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breakdown cover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insurance for work use on own car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company travel policy</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mileage claim on own car – covers depreciation, wear and tear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expense claim policy for hired car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servicing issues</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condition of own car e.g. age, cleanliness</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availability of own car if shared</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reluctance to add substantial mileage to own car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reluctance to park own car at airport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12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5946167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579134010"/>
              </p:ext>
            </p:extLst>
          </p:nvPr>
        </p:nvGraphicFramePr>
        <p:xfrm>
          <a:off x="323528" y="1124744"/>
          <a:ext cx="8424935" cy="5499100"/>
        </p:xfrm>
        <a:graphic>
          <a:graphicData uri="http://schemas.openxmlformats.org/drawingml/2006/table">
            <a:tbl>
              <a:tblPr firstRow="1" bandRow="1">
                <a:tableStyleId>{9D7B26C5-4107-4FEC-AEDC-1716B250A1EF}</a:tableStyleId>
              </a:tblPr>
              <a:tblGrid>
                <a:gridCol w="432048"/>
                <a:gridCol w="432048"/>
                <a:gridCol w="432048"/>
                <a:gridCol w="6408712"/>
                <a:gridCol w="720079"/>
              </a:tblGrid>
              <a:tr h="370840">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smtClean="0">
                          <a:latin typeface="Arial" panose="020B0604020202020204" pitchFamily="34" charset="0"/>
                          <a:cs typeface="Arial" panose="020B0604020202020204" pitchFamily="34" charset="0"/>
                        </a:rPr>
                        <a:t>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smtClean="0">
                          <a:latin typeface="Arial" panose="020B0604020202020204" pitchFamily="34" charset="0"/>
                          <a:cs typeface="Arial" panose="020B0604020202020204" pitchFamily="34" charset="0"/>
                        </a:rPr>
                        <a:t>(c)</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hired car fully serviced</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hired car valeted</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collection and return of hired car e.g. opening times, location</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documents required to book e.g. driving </a:t>
                      </a:r>
                      <a:r>
                        <a:rPr lang="en-US" sz="1400" dirty="0" err="1" smtClean="0">
                          <a:latin typeface="Arial" panose="020B0604020202020204" pitchFamily="34" charset="0"/>
                          <a:cs typeface="Arial" panose="020B0604020202020204" pitchFamily="34" charset="0"/>
                        </a:rPr>
                        <a:t>licence</a:t>
                      </a:r>
                      <a:r>
                        <a:rPr lang="en-US" sz="1400" dirty="0" smtClean="0">
                          <a:latin typeface="Arial" panose="020B0604020202020204" pitchFamily="34" charset="0"/>
                          <a:cs typeface="Arial" panose="020B0604020202020204" pitchFamily="34" charset="0"/>
                        </a:rPr>
                        <a:t>, proof of address, credit</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card</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hire a more environmentally friendly vehicle</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cost.</a:t>
                      </a:r>
                    </a:p>
                    <a:p>
                      <a:pPr>
                        <a:spcAft>
                          <a:spcPts val="300"/>
                        </a:spcAft>
                      </a:pPr>
                      <a:r>
                        <a:rPr lang="en-US" sz="1400" b="1" dirty="0" smtClean="0">
                          <a:latin typeface="Arial" panose="020B0604020202020204" pitchFamily="34" charset="0"/>
                          <a:cs typeface="Arial" panose="020B0604020202020204" pitchFamily="34" charset="0"/>
                        </a:rPr>
                        <a:t>Exemplar response</a:t>
                      </a:r>
                      <a:r>
                        <a:rPr lang="en-US" sz="1400" dirty="0" smtClean="0">
                          <a:latin typeface="Arial" panose="020B0604020202020204" pitchFamily="34" charset="0"/>
                          <a:cs typeface="Arial" panose="020B0604020202020204" pitchFamily="34" charset="0"/>
                        </a:rPr>
                        <a:t>:</a:t>
                      </a:r>
                    </a:p>
                    <a:p>
                      <a:pPr>
                        <a:spcAft>
                          <a:spcPts val="300"/>
                        </a:spcAft>
                      </a:pPr>
                      <a:r>
                        <a:rPr lang="en-US" sz="1400" dirty="0" smtClean="0">
                          <a:latin typeface="Arial" panose="020B0604020202020204" pitchFamily="34" charset="0"/>
                          <a:cs typeface="Arial" panose="020B0604020202020204" pitchFamily="34" charset="0"/>
                        </a:rPr>
                        <a:t>e.g. If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decided to hire a car he would have a choice of model (L1). He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could hire a more stylish car than the one he currently drives (L2). This might</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give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an image more befitting of an executive working in a managerial</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position (L3). On the other hand, booking and collecting a hired car takes time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(L1).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is short of time, and having to book and collect a hired car would</a:t>
                      </a:r>
                    </a:p>
                    <a:p>
                      <a:pPr>
                        <a:spcAft>
                          <a:spcPts val="300"/>
                        </a:spcAft>
                      </a:pPr>
                      <a:r>
                        <a:rPr lang="en-US" sz="1400" dirty="0" smtClean="0">
                          <a:latin typeface="Arial" panose="020B0604020202020204" pitchFamily="34" charset="0"/>
                          <a:cs typeface="Arial" panose="020B0604020202020204" pitchFamily="34" charset="0"/>
                        </a:rPr>
                        <a:t>make him even busier (L2). Since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cannot set off for the airport until he has</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finished his day’s work, the additional time needed to collect the hired car would make it more difficult for him to get to the airport for his 8.40 pm check-in time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(L3).</a:t>
                      </a:r>
                    </a:p>
                    <a:p>
                      <a:pPr>
                        <a:spcAft>
                          <a:spcPts val="300"/>
                        </a:spcAft>
                      </a:pPr>
                      <a:r>
                        <a:rPr lang="en-US" sz="1400" dirty="0" smtClean="0">
                          <a:latin typeface="Arial" panose="020B0604020202020204" pitchFamily="34" charset="0"/>
                          <a:cs typeface="Arial" panose="020B0604020202020204" pitchFamily="34" charset="0"/>
                        </a:rPr>
                        <a:t>Given the tightness of time for this journey I recommend that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takes his own</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car to the airport. This will mean that he will not need to spend time collecting</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the hired car, allowing him to set off on his journey to the airport at the earliest</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opportunity (L4). This is especially important because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will be travelling, for</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at least some of the journey, in rush hour traffic (L4).</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smtClean="0">
                          <a:latin typeface="Arial" panose="020B0604020202020204" pitchFamily="34" charset="0"/>
                          <a:cs typeface="Arial" panose="020B0604020202020204" pitchFamily="34" charset="0"/>
                        </a:rPr>
                        <a:t>12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44100554"/>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690470900"/>
              </p:ext>
            </p:extLst>
          </p:nvPr>
        </p:nvGraphicFramePr>
        <p:xfrm>
          <a:off x="323528" y="1124744"/>
          <a:ext cx="8424935" cy="5392420"/>
        </p:xfrm>
        <a:graphic>
          <a:graphicData uri="http://schemas.openxmlformats.org/drawingml/2006/table">
            <a:tbl>
              <a:tblPr firstRow="1" bandRow="1">
                <a:tableStyleId>{9D7B26C5-4107-4FEC-AEDC-1716B250A1EF}</a:tableStyleId>
              </a:tblPr>
              <a:tblGrid>
                <a:gridCol w="432048"/>
                <a:gridCol w="576064"/>
                <a:gridCol w="504056"/>
                <a:gridCol w="6048672"/>
                <a:gridCol w="864095"/>
              </a:tblGrid>
              <a:tr h="370840">
                <a:tc gridSpan="3">
                  <a:txBody>
                    <a:bodyPr/>
                    <a:lstStyle/>
                    <a:p>
                      <a:pPr algn="ctr"/>
                      <a:r>
                        <a:rPr lang="en-GB" sz="1650" dirty="0" smtClean="0">
                          <a:latin typeface="Arial" panose="020B0604020202020204" pitchFamily="34" charset="0"/>
                          <a:cs typeface="Arial" panose="020B0604020202020204" pitchFamily="34" charset="0"/>
                        </a:rPr>
                        <a:t>Question</a:t>
                      </a:r>
                      <a:endParaRPr lang="en-GB" sz="16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50" smtClean="0">
                          <a:latin typeface="Arial" panose="020B0604020202020204" pitchFamily="34" charset="0"/>
                          <a:cs typeface="Arial" panose="020B0604020202020204" pitchFamily="34" charset="0"/>
                        </a:rPr>
                        <a:t>Answer</a:t>
                      </a:r>
                      <a:endParaRPr lang="en-GB" sz="16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50" smtClean="0">
                          <a:latin typeface="Arial" panose="020B0604020202020204" pitchFamily="34" charset="0"/>
                          <a:cs typeface="Arial" panose="020B0604020202020204" pitchFamily="34" charset="0"/>
                        </a:rPr>
                        <a:t>Marks</a:t>
                      </a:r>
                      <a:endParaRPr lang="en-GB" sz="16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650" dirty="0" smtClean="0">
                          <a:latin typeface="Arial" panose="020B0604020202020204" pitchFamily="34" charset="0"/>
                          <a:cs typeface="Arial" panose="020B0604020202020204" pitchFamily="34" charset="0"/>
                        </a:rPr>
                        <a:t>3</a:t>
                      </a:r>
                      <a:endParaRPr lang="en-GB" sz="16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650" dirty="0" smtClean="0">
                          <a:latin typeface="Arial" panose="020B0604020202020204" pitchFamily="34" charset="0"/>
                          <a:cs typeface="Arial" panose="020B0604020202020204" pitchFamily="34" charset="0"/>
                        </a:rPr>
                        <a:t>(a)</a:t>
                      </a:r>
                      <a:endParaRPr lang="en-GB" sz="16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650" dirty="0" smtClean="0">
                          <a:latin typeface="Arial" panose="020B0604020202020204" pitchFamily="34" charset="0"/>
                          <a:cs typeface="Arial" panose="020B0604020202020204" pitchFamily="34" charset="0"/>
                        </a:rPr>
                        <a:t>(</a:t>
                      </a:r>
                      <a:r>
                        <a:rPr lang="en-GB" sz="1650" dirty="0" err="1" smtClean="0">
                          <a:latin typeface="Arial" panose="020B0604020202020204" pitchFamily="34" charset="0"/>
                          <a:cs typeface="Arial" panose="020B0604020202020204" pitchFamily="34" charset="0"/>
                        </a:rPr>
                        <a:t>i</a:t>
                      </a:r>
                      <a:r>
                        <a:rPr lang="en-GB" sz="1650" dirty="0" smtClean="0">
                          <a:latin typeface="Arial" panose="020B0604020202020204" pitchFamily="34" charset="0"/>
                          <a:cs typeface="Arial" panose="020B0604020202020204" pitchFamily="34" charset="0"/>
                        </a:rPr>
                        <a:t>)</a:t>
                      </a:r>
                      <a:endParaRPr lang="en-GB" sz="16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1650" dirty="0" smtClean="0">
                          <a:latin typeface="Arial" panose="020B0604020202020204" pitchFamily="34" charset="0"/>
                          <a:cs typeface="Arial" panose="020B0604020202020204" pitchFamily="34" charset="0"/>
                        </a:rPr>
                        <a:t>Use level of response criteria.</a:t>
                      </a:r>
                    </a:p>
                    <a:p>
                      <a:pPr>
                        <a:spcAft>
                          <a:spcPts val="300"/>
                        </a:spcAft>
                      </a:pPr>
                      <a:r>
                        <a:rPr lang="en-US" sz="1650" dirty="0" smtClean="0">
                          <a:latin typeface="Arial" panose="020B0604020202020204" pitchFamily="34" charset="0"/>
                          <a:cs typeface="Arial" panose="020B0604020202020204" pitchFamily="34" charset="0"/>
                        </a:rPr>
                        <a:t>Indicative content:</a:t>
                      </a:r>
                    </a:p>
                    <a:p>
                      <a:pPr marL="449263" indent="-200025">
                        <a:spcAft>
                          <a:spcPts val="300"/>
                        </a:spcAft>
                        <a:buFont typeface="Arial" panose="020B0604020202020204" pitchFamily="34" charset="0"/>
                        <a:buChar char="•"/>
                      </a:pPr>
                      <a:r>
                        <a:rPr lang="en-US" sz="1650" dirty="0" smtClean="0">
                          <a:latin typeface="Arial" panose="020B0604020202020204" pitchFamily="34" charset="0"/>
                          <a:cs typeface="Arial" panose="020B0604020202020204" pitchFamily="34" charset="0"/>
                        </a:rPr>
                        <a:t>content – thank Joanna, and Joanna’s company, for hospitality and initial</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order (1); invite Joanna to the conference (including name ‘A pain free</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future?’ or Medico plc’s tenth medical research conference) (1), location</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(Manchester (Consortium) (1), date of the conference (23 November</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2016) (1), at Medico plc’s expense (1).</a:t>
                      </a:r>
                    </a:p>
                    <a:p>
                      <a:pPr marL="449263" indent="-200025">
                        <a:spcAft>
                          <a:spcPts val="300"/>
                        </a:spcAft>
                        <a:buFont typeface="Arial" panose="020B0604020202020204" pitchFamily="34" charset="0"/>
                        <a:buChar char="•"/>
                      </a:pPr>
                      <a:r>
                        <a:rPr lang="en-US" sz="1650" dirty="0" smtClean="0">
                          <a:latin typeface="Arial" panose="020B0604020202020204" pitchFamily="34" charset="0"/>
                          <a:cs typeface="Arial" panose="020B0604020202020204" pitchFamily="34" charset="0"/>
                        </a:rPr>
                        <a:t>tone – fosters a long term, positive working relationship between Medico</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plc and </a:t>
                      </a:r>
                      <a:r>
                        <a:rPr lang="en-US" sz="1650" dirty="0" err="1" smtClean="0">
                          <a:latin typeface="Arial" panose="020B0604020202020204" pitchFamily="34" charset="0"/>
                          <a:cs typeface="Arial" panose="020B0604020202020204" pitchFamily="34" charset="0"/>
                        </a:rPr>
                        <a:t>Pharmacol</a:t>
                      </a:r>
                      <a:r>
                        <a:rPr lang="en-US" sz="1650" dirty="0" smtClean="0">
                          <a:latin typeface="Arial" panose="020B0604020202020204" pitchFamily="34" charset="0"/>
                          <a:cs typeface="Arial" panose="020B0604020202020204" pitchFamily="34" charset="0"/>
                        </a:rPr>
                        <a:t> </a:t>
                      </a:r>
                      <a:r>
                        <a:rPr lang="en-US" sz="1650" dirty="0" err="1" smtClean="0">
                          <a:latin typeface="Arial" panose="020B0604020202020204" pitchFamily="34" charset="0"/>
                          <a:cs typeface="Arial" panose="020B0604020202020204" pitchFamily="34" charset="0"/>
                        </a:rPr>
                        <a:t>Inc</a:t>
                      </a:r>
                      <a:r>
                        <a:rPr lang="en-US" sz="1650" dirty="0" smtClean="0">
                          <a:latin typeface="Arial" panose="020B0604020202020204" pitchFamily="34" charset="0"/>
                          <a:cs typeface="Arial" panose="020B0604020202020204" pitchFamily="34" charset="0"/>
                        </a:rPr>
                        <a:t> (1); appropriate closing sentence (1).</a:t>
                      </a:r>
                    </a:p>
                    <a:p>
                      <a:pPr marL="449263" indent="-200025">
                        <a:spcAft>
                          <a:spcPts val="300"/>
                        </a:spcAft>
                        <a:buFont typeface="Arial" panose="020B0604020202020204" pitchFamily="34" charset="0"/>
                        <a:buChar char="•"/>
                      </a:pPr>
                      <a:r>
                        <a:rPr lang="en-US" sz="1650" dirty="0" smtClean="0">
                          <a:latin typeface="Arial" panose="020B0604020202020204" pitchFamily="34" charset="0"/>
                          <a:cs typeface="Arial" panose="020B0604020202020204" pitchFamily="34" charset="0"/>
                        </a:rPr>
                        <a:t>layout – date (examination date) (1), correct name and address details</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(Joanna Bryce, </a:t>
                      </a:r>
                      <a:r>
                        <a:rPr lang="en-US" sz="1650" dirty="0" err="1" smtClean="0">
                          <a:latin typeface="Arial" panose="020B0604020202020204" pitchFamily="34" charset="0"/>
                          <a:cs typeface="Arial" panose="020B0604020202020204" pitchFamily="34" charset="0"/>
                        </a:rPr>
                        <a:t>Pharmacol</a:t>
                      </a:r>
                      <a:r>
                        <a:rPr lang="en-US" sz="1650" dirty="0" smtClean="0">
                          <a:latin typeface="Arial" panose="020B0604020202020204" pitchFamily="34" charset="0"/>
                          <a:cs typeface="Arial" panose="020B0604020202020204" pitchFamily="34" charset="0"/>
                        </a:rPr>
                        <a:t> </a:t>
                      </a:r>
                      <a:r>
                        <a:rPr lang="en-US" sz="1650" dirty="0" err="1" smtClean="0">
                          <a:latin typeface="Arial" panose="020B0604020202020204" pitchFamily="34" charset="0"/>
                          <a:cs typeface="Arial" panose="020B0604020202020204" pitchFamily="34" charset="0"/>
                        </a:rPr>
                        <a:t>Inc</a:t>
                      </a:r>
                      <a:r>
                        <a:rPr lang="en-US" sz="1650" dirty="0" smtClean="0">
                          <a:latin typeface="Arial" panose="020B0604020202020204" pitchFamily="34" charset="0"/>
                          <a:cs typeface="Arial" panose="020B0604020202020204" pitchFamily="34" charset="0"/>
                        </a:rPr>
                        <a:t>, 14587 Highway, Boston, MA 07970,</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USA) (1), a correct salutation (Dear Joanna, Dear </a:t>
                      </a:r>
                      <a:r>
                        <a:rPr lang="en-US" sz="1650" dirty="0" err="1" smtClean="0">
                          <a:latin typeface="Arial" panose="020B0604020202020204" pitchFamily="34" charset="0"/>
                          <a:cs typeface="Arial" panose="020B0604020202020204" pitchFamily="34" charset="0"/>
                        </a:rPr>
                        <a:t>Ms</a:t>
                      </a:r>
                      <a:r>
                        <a:rPr lang="en-US" sz="1650" dirty="0" smtClean="0">
                          <a:latin typeface="Arial" panose="020B0604020202020204" pitchFamily="34" charset="0"/>
                          <a:cs typeface="Arial" panose="020B0604020202020204" pitchFamily="34" charset="0"/>
                        </a:rPr>
                        <a:t> Bryce (not Dear </a:t>
                      </a:r>
                      <a:r>
                        <a:rPr lang="en-US" sz="1650" dirty="0" err="1" smtClean="0">
                          <a:latin typeface="Arial" panose="020B0604020202020204" pitchFamily="34" charset="0"/>
                          <a:cs typeface="Arial" panose="020B0604020202020204" pitchFamily="34" charset="0"/>
                        </a:rPr>
                        <a:t>Ms</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Joanna Bryce), Dear Madam) (1), matching complimentary close (Dear</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Madam – Yours faithfully, Dear Joanna/</a:t>
                      </a:r>
                      <a:r>
                        <a:rPr lang="en-US" sz="1650" dirty="0" err="1" smtClean="0">
                          <a:latin typeface="Arial" panose="020B0604020202020204" pitchFamily="34" charset="0"/>
                          <a:cs typeface="Arial" panose="020B0604020202020204" pitchFamily="34" charset="0"/>
                        </a:rPr>
                        <a:t>Ms</a:t>
                      </a:r>
                      <a:r>
                        <a:rPr lang="en-US" sz="1650" dirty="0" smtClean="0">
                          <a:latin typeface="Arial" panose="020B0604020202020204" pitchFamily="34" charset="0"/>
                          <a:cs typeface="Arial" panose="020B0604020202020204" pitchFamily="34" charset="0"/>
                        </a:rPr>
                        <a:t> Bryce – Yours sincerely) (1),</a:t>
                      </a:r>
                      <a:r>
                        <a:rPr lang="en-US" sz="1650" baseline="0" dirty="0" smtClean="0">
                          <a:latin typeface="Arial" panose="020B0604020202020204" pitchFamily="34" charset="0"/>
                          <a:cs typeface="Arial" panose="020B0604020202020204" pitchFamily="34" charset="0"/>
                        </a:rPr>
                        <a:t> </a:t>
                      </a:r>
                      <a:r>
                        <a:rPr lang="en-US" sz="1650" dirty="0" smtClean="0">
                          <a:latin typeface="Arial" panose="020B0604020202020204" pitchFamily="34" charset="0"/>
                          <a:cs typeface="Arial" panose="020B0604020202020204" pitchFamily="34" charset="0"/>
                        </a:rPr>
                        <a:t>space for signature (1).</a:t>
                      </a:r>
                      <a:endParaRPr lang="en-GB" sz="16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650" dirty="0" smtClean="0">
                          <a:latin typeface="Arial" panose="020B0604020202020204" pitchFamily="34" charset="0"/>
                          <a:cs typeface="Arial" panose="020B0604020202020204" pitchFamily="34" charset="0"/>
                        </a:rPr>
                        <a:t>12</a:t>
                      </a:r>
                      <a:endParaRPr lang="en-GB" sz="16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02124280"/>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1.1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335424154"/>
              </p:ext>
            </p:extLst>
          </p:nvPr>
        </p:nvGraphicFramePr>
        <p:xfrm>
          <a:off x="323528" y="1124744"/>
          <a:ext cx="8424935" cy="5105400"/>
        </p:xfrm>
        <a:graphic>
          <a:graphicData uri="http://schemas.openxmlformats.org/drawingml/2006/table">
            <a:tbl>
              <a:tblPr firstRow="1" bandRow="1">
                <a:tableStyleId>{9D7B26C5-4107-4FEC-AEDC-1716B250A1EF}</a:tableStyleId>
              </a:tblPr>
              <a:tblGrid>
                <a:gridCol w="432048"/>
                <a:gridCol w="720080"/>
                <a:gridCol w="648072"/>
                <a:gridCol w="5328592"/>
                <a:gridCol w="1296143"/>
              </a:tblGrid>
              <a:tr h="370840">
                <a:tc gridSpan="3">
                  <a:txBody>
                    <a:bodyPr/>
                    <a:lstStyle/>
                    <a:p>
                      <a:pPr algn="ctr"/>
                      <a:r>
                        <a:rPr lang="en-GB" sz="2800" dirty="0" smtClean="0">
                          <a:latin typeface="Arial" panose="020B0604020202020204" pitchFamily="34" charset="0"/>
                          <a:cs typeface="Arial" panose="020B0604020202020204" pitchFamily="34" charset="0"/>
                        </a:rPr>
                        <a:t>Question</a:t>
                      </a:r>
                      <a:endParaRPr lang="en-GB" sz="2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800" smtClean="0">
                          <a:latin typeface="Arial" panose="020B0604020202020204" pitchFamily="34" charset="0"/>
                          <a:cs typeface="Arial" panose="020B0604020202020204" pitchFamily="34" charset="0"/>
                        </a:rPr>
                        <a:t>Answer</a:t>
                      </a:r>
                      <a:endParaRPr lang="en-GB" sz="2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800" smtClean="0">
                          <a:latin typeface="Arial" panose="020B0604020202020204" pitchFamily="34" charset="0"/>
                          <a:cs typeface="Arial" panose="020B0604020202020204" pitchFamily="34" charset="0"/>
                        </a:rPr>
                        <a:t>Marks</a:t>
                      </a:r>
                      <a:endParaRPr lang="en-GB" sz="2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kumimoji="0" lang="en-GB" sz="2800" kern="1200" dirty="0" smtClean="0">
                          <a:solidFill>
                            <a:schemeClr val="tx1"/>
                          </a:solidFill>
                          <a:latin typeface="Arial" panose="020B0604020202020204" pitchFamily="34" charset="0"/>
                          <a:ea typeface="+mn-ea"/>
                          <a:cs typeface="Arial" panose="020B0604020202020204" pitchFamily="34" charset="0"/>
                        </a:rPr>
                        <a:t>3</a:t>
                      </a:r>
                      <a:endParaRPr kumimoji="0" lang="en-GB" sz="2800" kern="1200" dirty="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800" dirty="0" smtClean="0">
                          <a:latin typeface="Arial" panose="020B0604020202020204" pitchFamily="34" charset="0"/>
                          <a:cs typeface="Arial" panose="020B0604020202020204" pitchFamily="34" charset="0"/>
                        </a:rPr>
                        <a:t>(a)</a:t>
                      </a:r>
                      <a:endParaRPr lang="en-GB" sz="2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800" dirty="0" smtClean="0">
                          <a:latin typeface="Arial" panose="020B0604020202020204" pitchFamily="34" charset="0"/>
                          <a:cs typeface="Arial" panose="020B0604020202020204" pitchFamily="34" charset="0"/>
                        </a:rPr>
                        <a:t>(ii)</a:t>
                      </a:r>
                      <a:endParaRPr lang="en-GB" sz="2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2800" dirty="0" smtClean="0">
                          <a:latin typeface="Arial" panose="020B0604020202020204" pitchFamily="34" charset="0"/>
                          <a:cs typeface="Arial" panose="020B0604020202020204" pitchFamily="34" charset="0"/>
                        </a:rPr>
                        <a:t>Responses include:</a:t>
                      </a:r>
                    </a:p>
                    <a:p>
                      <a:pPr marL="723900" indent="-388938">
                        <a:spcAft>
                          <a:spcPts val="300"/>
                        </a:spcAft>
                        <a:buFont typeface="Arial" panose="020B0604020202020204" pitchFamily="34" charset="0"/>
                        <a:buChar char="•"/>
                      </a:pPr>
                      <a:r>
                        <a:rPr lang="en-US" sz="2800" dirty="0" smtClean="0">
                          <a:latin typeface="Arial" panose="020B0604020202020204" pitchFamily="34" charset="0"/>
                          <a:cs typeface="Arial" panose="020B0604020202020204" pitchFamily="34" charset="0"/>
                        </a:rPr>
                        <a:t>to enhance corporate image</a:t>
                      </a:r>
                    </a:p>
                    <a:p>
                      <a:pPr marL="723900" indent="-388938">
                        <a:spcAft>
                          <a:spcPts val="300"/>
                        </a:spcAft>
                        <a:buFont typeface="Arial" panose="020B0604020202020204" pitchFamily="34" charset="0"/>
                        <a:buChar char="•"/>
                      </a:pPr>
                      <a:r>
                        <a:rPr lang="en-US" sz="2800" dirty="0" smtClean="0">
                          <a:latin typeface="Arial" panose="020B0604020202020204" pitchFamily="34" charset="0"/>
                          <a:cs typeface="Arial" panose="020B0604020202020204" pitchFamily="34" charset="0"/>
                        </a:rPr>
                        <a:t>to protect reputation</a:t>
                      </a:r>
                    </a:p>
                    <a:p>
                      <a:pPr marL="723900" indent="-388938">
                        <a:spcAft>
                          <a:spcPts val="300"/>
                        </a:spcAft>
                        <a:buFont typeface="Arial" panose="020B0604020202020204" pitchFamily="34" charset="0"/>
                        <a:buChar char="•"/>
                      </a:pPr>
                      <a:r>
                        <a:rPr lang="en-US" sz="2800" dirty="0" smtClean="0">
                          <a:latin typeface="Arial" panose="020B0604020202020204" pitchFamily="34" charset="0"/>
                          <a:cs typeface="Arial" panose="020B0604020202020204" pitchFamily="34" charset="0"/>
                        </a:rPr>
                        <a:t>to look professionalism</a:t>
                      </a:r>
                    </a:p>
                    <a:p>
                      <a:pPr marL="723900" indent="-388938">
                        <a:spcAft>
                          <a:spcPts val="300"/>
                        </a:spcAft>
                        <a:buFont typeface="Arial" panose="020B0604020202020204" pitchFamily="34" charset="0"/>
                        <a:buChar char="•"/>
                      </a:pPr>
                      <a:r>
                        <a:rPr lang="en-US" sz="2800" dirty="0" smtClean="0">
                          <a:latin typeface="Arial" panose="020B0604020202020204" pitchFamily="34" charset="0"/>
                          <a:cs typeface="Arial" panose="020B0604020202020204" pitchFamily="34" charset="0"/>
                        </a:rPr>
                        <a:t>to avoid giving incorrect details</a:t>
                      </a:r>
                    </a:p>
                    <a:p>
                      <a:pPr marL="723900" indent="-388938">
                        <a:spcAft>
                          <a:spcPts val="300"/>
                        </a:spcAft>
                        <a:buFont typeface="Arial" panose="020B0604020202020204" pitchFamily="34" charset="0"/>
                        <a:buChar char="•"/>
                      </a:pPr>
                      <a:r>
                        <a:rPr lang="en-US" sz="2800" dirty="0" smtClean="0">
                          <a:latin typeface="Arial" panose="020B0604020202020204" pitchFamily="34" charset="0"/>
                          <a:cs typeface="Arial" panose="020B0604020202020204" pitchFamily="34" charset="0"/>
                        </a:rPr>
                        <a:t>to avoid causing offence</a:t>
                      </a:r>
                    </a:p>
                    <a:p>
                      <a:pPr marL="723900" indent="-388938">
                        <a:spcAft>
                          <a:spcPts val="300"/>
                        </a:spcAft>
                        <a:buFont typeface="Arial" panose="020B0604020202020204" pitchFamily="34" charset="0"/>
                        <a:buChar char="•"/>
                      </a:pPr>
                      <a:r>
                        <a:rPr lang="en-US" sz="2800" dirty="0" smtClean="0">
                          <a:latin typeface="Arial" panose="020B0604020202020204" pitchFamily="34" charset="0"/>
                          <a:cs typeface="Arial" panose="020B0604020202020204" pitchFamily="34" charset="0"/>
                        </a:rPr>
                        <a:t>to ensure it is delivered to the correct address.</a:t>
                      </a:r>
                      <a:endParaRPr lang="en-GB" sz="2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800" dirty="0" smtClean="0">
                          <a:latin typeface="Arial" panose="020B0604020202020204" pitchFamily="34" charset="0"/>
                          <a:cs typeface="Arial" panose="020B0604020202020204" pitchFamily="34" charset="0"/>
                        </a:rPr>
                        <a:t>2</a:t>
                      </a:r>
                      <a:endParaRPr lang="en-GB" sz="2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42092080"/>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3046988"/>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3200" dirty="0"/>
              <a:t>Each learning outcome in this unit has been given a percentage weighting. This reflects the size and demand of the content you need to cover and </a:t>
            </a:r>
            <a:r>
              <a:rPr lang="en-US" sz="3200" dirty="0" smtClean="0"/>
              <a:t>its contribution </a:t>
            </a:r>
            <a:r>
              <a:rPr lang="en-US" sz="32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graphicFrame>
        <p:nvGraphicFramePr>
          <p:cNvPr id="3" name="Table 2"/>
          <p:cNvGraphicFramePr>
            <a:graphicFrameLocks noGrp="1"/>
          </p:cNvGraphicFramePr>
          <p:nvPr>
            <p:extLst>
              <p:ext uri="{D42A27DB-BD31-4B8C-83A1-F6EECF244321}">
                <p14:modId xmlns:p14="http://schemas.microsoft.com/office/powerpoint/2010/main" val="4059904797"/>
              </p:ext>
            </p:extLst>
          </p:nvPr>
        </p:nvGraphicFramePr>
        <p:xfrm>
          <a:off x="467544" y="4509120"/>
          <a:ext cx="8136904" cy="1997551"/>
        </p:xfrm>
        <a:graphic>
          <a:graphicData uri="http://schemas.openxmlformats.org/drawingml/2006/table">
            <a:tbl>
              <a:tblPr firstRow="1" bandRow="1">
                <a:tableStyleId>{3B4B98B0-60AC-42C2-AFA5-B58CD77FA1E5}</a:tableStyleId>
              </a:tblPr>
              <a:tblGrid>
                <a:gridCol w="4068452"/>
                <a:gridCol w="4068452"/>
              </a:tblGrid>
              <a:tr h="412591">
                <a:tc>
                  <a:txBody>
                    <a:bodyPr/>
                    <a:lstStyle/>
                    <a:p>
                      <a:pPr algn="ctr"/>
                      <a:r>
                        <a:rPr lang="en-GB" sz="2000" b="1" dirty="0" smtClean="0">
                          <a:solidFill>
                            <a:srgbClr val="000000"/>
                          </a:solidFill>
                          <a:latin typeface="Arial" panose="020B0604020202020204" pitchFamily="34" charset="0"/>
                        </a:rPr>
                        <a:t>LO1 </a:t>
                      </a:r>
                      <a:endParaRPr lang="en-GB" sz="2000" dirty="0" smtClean="0">
                        <a:solidFill>
                          <a:srgbClr val="000000"/>
                        </a:solidFill>
                        <a:latin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8-25% </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LO2</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rPr>
                        <a:t>8-25%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LO3</a:t>
                      </a:r>
                      <a:endParaRPr lang="en-GB" sz="2000" dirty="0" smtClean="0">
                        <a:solidFill>
                          <a:srgbClr val="000000"/>
                        </a:solidFill>
                        <a:latin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8-25%</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000" b="1" dirty="0" smtClean="0">
                          <a:solidFill>
                            <a:srgbClr val="000000"/>
                          </a:solidFill>
                          <a:latin typeface="Arial" panose="020B0604020202020204" pitchFamily="34" charset="0"/>
                        </a:rPr>
                        <a:t>LO4</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10-34%</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LO5</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rPr>
                        <a:t>10-34%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0693931"/>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97961863"/>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Your school and the levels of management and titles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Who a teacher can complain to without it affecting their job.</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Where your parents are within their company structure and the levels of decisions they can make.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401479"/>
          </a:xfrm>
          <a:prstGeom prst="rect">
            <a:avLst/>
          </a:prstGeom>
        </p:spPr>
        <p:txBody>
          <a:bodyPr wrap="square">
            <a:spAutoFit/>
          </a:bodyPr>
          <a:lstStyle/>
          <a:p>
            <a:pPr marL="12700" lvl="1">
              <a:spcAft>
                <a:spcPts val="600"/>
              </a:spcAft>
              <a:buClr>
                <a:srgbClr val="00B050"/>
              </a:buClr>
            </a:pPr>
            <a:r>
              <a:rPr lang="en-US" sz="2200" b="1" dirty="0" smtClean="0"/>
              <a:t>Authority </a:t>
            </a:r>
            <a:r>
              <a:rPr lang="en-US" sz="2200" b="1" dirty="0"/>
              <a:t>in the </a:t>
            </a:r>
            <a:r>
              <a:rPr lang="en-US" sz="2200" b="1" dirty="0" smtClean="0"/>
              <a:t>workplace</a:t>
            </a:r>
          </a:p>
          <a:p>
            <a:pPr marL="355600" lvl="1" indent="-342900">
              <a:spcAft>
                <a:spcPts val="600"/>
              </a:spcAft>
              <a:buClr>
                <a:srgbClr val="00B050"/>
              </a:buClr>
              <a:buFont typeface="Wingdings 3" panose="05040102010807070707" pitchFamily="18" charset="2"/>
              <a:buChar char=""/>
            </a:pPr>
            <a:r>
              <a:rPr lang="en-US" sz="2200" dirty="0" smtClean="0"/>
              <a:t>All business have a structure, a level of authority that has to be followed, for purposes of responsibility, organisation and task completion. In business terms we call this </a:t>
            </a:r>
            <a:r>
              <a:rPr lang="en-US" sz="2200" b="1" i="1" dirty="0" smtClean="0"/>
              <a:t>Span of Control</a:t>
            </a:r>
            <a:r>
              <a:rPr lang="en-US" sz="2200" dirty="0" smtClean="0"/>
              <a:t>. The reason why it is necessary is due to:</a:t>
            </a:r>
          </a:p>
          <a:p>
            <a:pPr marL="720725" lvl="2" indent="-365125">
              <a:spcAft>
                <a:spcPts val="600"/>
              </a:spcAft>
              <a:buClr>
                <a:srgbClr val="00B050"/>
              </a:buClr>
              <a:buFont typeface="Arial" panose="020B0604020202020204" pitchFamily="34" charset="0"/>
              <a:buChar char="•"/>
            </a:pPr>
            <a:r>
              <a:rPr lang="en-US" sz="2200" b="1" dirty="0" smtClean="0"/>
              <a:t>Decision </a:t>
            </a:r>
            <a:r>
              <a:rPr lang="en-US" sz="2200" b="1" dirty="0"/>
              <a:t>making </a:t>
            </a:r>
            <a:r>
              <a:rPr lang="en-US" sz="2200" dirty="0"/>
              <a:t>(e.g. when to escalate </a:t>
            </a:r>
            <a:r>
              <a:rPr lang="en-US" sz="2200" dirty="0" smtClean="0"/>
              <a:t>a complaint). Think about who a teacher can complain to without it affecting their work. Or how important a worker is in the decision making process.</a:t>
            </a:r>
            <a:endParaRPr lang="en-US" sz="2200" dirty="0"/>
          </a:p>
          <a:p>
            <a:pPr marL="720725" lvl="2" indent="-365125">
              <a:spcAft>
                <a:spcPts val="600"/>
              </a:spcAft>
              <a:buClr>
                <a:srgbClr val="00B050"/>
              </a:buClr>
              <a:buFont typeface="Arial" panose="020B0604020202020204" pitchFamily="34" charset="0"/>
              <a:buChar char="•"/>
            </a:pPr>
            <a:r>
              <a:rPr lang="en-US" sz="2200" b="1" dirty="0" smtClean="0"/>
              <a:t>Authorisation</a:t>
            </a:r>
            <a:r>
              <a:rPr lang="en-US" sz="2200" dirty="0" smtClean="0"/>
              <a:t> </a:t>
            </a:r>
            <a:r>
              <a:rPr lang="en-US" sz="2200" dirty="0"/>
              <a:t>(e.g. signing of letters, </a:t>
            </a:r>
            <a:r>
              <a:rPr lang="en-US" sz="2200" dirty="0" smtClean="0"/>
              <a:t>payment </a:t>
            </a:r>
            <a:r>
              <a:rPr lang="en-US" sz="2200" dirty="0" err="1" smtClean="0"/>
              <a:t>authorisation</a:t>
            </a:r>
            <a:r>
              <a:rPr lang="en-US" sz="2200" dirty="0" smtClean="0"/>
              <a:t>). Think about who has the right to sign school letters, make decisions, have access to money and student information.</a:t>
            </a:r>
            <a:endParaRPr lang="en-US" sz="2200" dirty="0"/>
          </a:p>
        </p:txBody>
      </p:sp>
      <p:sp>
        <p:nvSpPr>
          <p:cNvPr id="14" name="Title 2"/>
          <p:cNvSpPr>
            <a:spLocks noGrp="1"/>
          </p:cNvSpPr>
          <p:nvPr>
            <p:ph type="title"/>
          </p:nvPr>
        </p:nvSpPr>
        <p:spPr>
          <a:xfrm>
            <a:off x="70266" y="72008"/>
            <a:ext cx="8859452" cy="548680"/>
          </a:xfrm>
        </p:spPr>
        <p:txBody>
          <a:bodyPr>
            <a:noAutofit/>
          </a:bodyPr>
          <a:lstStyle/>
          <a:p>
            <a:r>
              <a:rPr lang="en-US" sz="4000" dirty="0"/>
              <a:t>1.1 </a:t>
            </a:r>
            <a:r>
              <a:rPr lang="en-US" sz="4000" dirty="0" smtClean="0"/>
              <a:t>- The Authority Protocols</a:t>
            </a:r>
            <a:endParaRPr lang="en-US" sz="4000" dirty="0"/>
          </a:p>
        </p:txBody>
      </p:sp>
    </p:spTree>
    <p:extLst>
      <p:ext uri="{BB962C8B-B14F-4D97-AF65-F5344CB8AC3E}">
        <p14:creationId xmlns:p14="http://schemas.microsoft.com/office/powerpoint/2010/main" val="3086185207"/>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97961863"/>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Your school and the levels of management and titles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Who a teacher can complain to without it affecting their job.</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Where your parents are within their company structure and the levels of decisions they can make.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55367"/>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2000" dirty="0"/>
              <a:t>The key features of the current organisational chart, which is typical of many larger businesses, are as follows:</a:t>
            </a:r>
          </a:p>
          <a:p>
            <a:pPr marL="723900" lvl="1" indent="-342900">
              <a:spcAft>
                <a:spcPts val="600"/>
              </a:spcAft>
              <a:buClr>
                <a:srgbClr val="00B050"/>
              </a:buClr>
              <a:buFont typeface="Arial" panose="020B0604020202020204" pitchFamily="34" charset="0"/>
              <a:buChar char="•"/>
            </a:pPr>
            <a:r>
              <a:rPr lang="en-US" sz="2000" dirty="0"/>
              <a:t>It is still largely arranged into functional departments, such as Finance and Marketing. These departments are responsible for one important part of the work of the organisation. They use specialist skills in their work and are often efficient as a result. </a:t>
            </a:r>
            <a:endParaRPr lang="en-US" sz="2000" dirty="0" smtClean="0"/>
          </a:p>
          <a:p>
            <a:pPr marL="723900" lvl="1" indent="-342900">
              <a:spcAft>
                <a:spcPts val="600"/>
              </a:spcAft>
              <a:buClr>
                <a:srgbClr val="00B050"/>
              </a:buClr>
              <a:buFont typeface="Arial" panose="020B0604020202020204" pitchFamily="34" charset="0"/>
              <a:buChar char="•"/>
            </a:pPr>
            <a:r>
              <a:rPr lang="en-US" sz="2000" dirty="0" smtClean="0"/>
              <a:t>However</a:t>
            </a:r>
            <a:r>
              <a:rPr lang="en-US" sz="2000" dirty="0"/>
              <a:t>, </a:t>
            </a:r>
            <a:r>
              <a:rPr lang="en-US" sz="2000" dirty="0" smtClean="0"/>
              <a:t>there </a:t>
            </a:r>
            <a:r>
              <a:rPr lang="en-US" sz="2000" dirty="0"/>
              <a:t>could be conflict between departments, e.g. Operations may wish to purchase new machinery, but Finance do not make the necessary money available. </a:t>
            </a:r>
            <a:endParaRPr lang="en-US" sz="2000" dirty="0" smtClean="0"/>
          </a:p>
          <a:p>
            <a:pPr marL="723900" lvl="1" indent="-342900">
              <a:spcAft>
                <a:spcPts val="600"/>
              </a:spcAft>
              <a:buClr>
                <a:srgbClr val="00B050"/>
              </a:buClr>
              <a:buFont typeface="Arial" panose="020B0604020202020204" pitchFamily="34" charset="0"/>
              <a:buChar char="•"/>
            </a:pPr>
            <a:r>
              <a:rPr lang="en-US" sz="2000" dirty="0" smtClean="0"/>
              <a:t>Managers </a:t>
            </a:r>
            <a:r>
              <a:rPr lang="en-US" sz="2000" dirty="0"/>
              <a:t>working in these departments are called </a:t>
            </a:r>
            <a:r>
              <a:rPr lang="en-US" sz="2000" b="1" dirty="0">
                <a:solidFill>
                  <a:srgbClr val="FF0000"/>
                </a:solidFill>
              </a:rPr>
              <a:t>line managers</a:t>
            </a:r>
            <a:r>
              <a:rPr lang="en-US" sz="2000" dirty="0"/>
              <a:t>. They have the authority to give orders and to have their decisions put into effect in their department. They directly supervise subordinates in a clear line of authority</a:t>
            </a:r>
            <a:r>
              <a:rPr lang="en-US" sz="2000" dirty="0" smtClean="0"/>
              <a:t>.</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4000" dirty="0"/>
              <a:t>1.1 </a:t>
            </a:r>
            <a:r>
              <a:rPr lang="en-US" sz="4000" dirty="0" smtClean="0"/>
              <a:t>- The Authority Protocols</a:t>
            </a:r>
            <a:endParaRPr lang="en-US" sz="4000" dirty="0"/>
          </a:p>
        </p:txBody>
      </p:sp>
    </p:spTree>
    <p:extLst>
      <p:ext uri="{BB962C8B-B14F-4D97-AF65-F5344CB8AC3E}">
        <p14:creationId xmlns:p14="http://schemas.microsoft.com/office/powerpoint/2010/main" val="220066988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50588</TotalTime>
  <Words>6704</Words>
  <Application>Microsoft Office PowerPoint</Application>
  <PresentationFormat>On-screen Show (4:3)</PresentationFormat>
  <Paragraphs>573</Paragraphs>
  <Slides>42</Slides>
  <Notes>42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Unit 01 – Learning Outcome (LO) Weightings</vt:lpstr>
      <vt:lpstr>1.1 - The Authority Protocols</vt:lpstr>
      <vt:lpstr>1.1 - The Authority Protocols</vt:lpstr>
      <vt:lpstr>1.1 - The Authority Protocols</vt:lpstr>
      <vt:lpstr>1.1 – Why does organisational structure change as a business expands?</vt:lpstr>
      <vt:lpstr>1.1 – Advantages of an organisational chart</vt:lpstr>
      <vt:lpstr>1.1 – Chain of Command and Span of Control</vt:lpstr>
      <vt:lpstr>1.1 – Chain of Command and Span of Control</vt:lpstr>
      <vt:lpstr>1.1 – Chain of Command – Case Study</vt:lpstr>
      <vt:lpstr>1.1 - The Authority Protocols</vt:lpstr>
      <vt:lpstr>1.1 - The Authority Protocols</vt:lpstr>
      <vt:lpstr>1.2 - The Confidentiality Protocols</vt:lpstr>
      <vt:lpstr>1.2 - The Confidentiality Protocols</vt:lpstr>
      <vt:lpstr>1.2 - The Confidentiality Protocols</vt:lpstr>
      <vt:lpstr>1.2 - The Confidentiality Protocols</vt:lpstr>
      <vt:lpstr>1.2 - The Confidentiality Protocols</vt:lpstr>
      <vt:lpstr>1.3 - The Constraints on Document Content</vt:lpstr>
      <vt:lpstr>1.3 - The Constraints on Document Content</vt:lpstr>
      <vt:lpstr>1.4 - The Checking Protocols</vt:lpstr>
      <vt:lpstr>1.4 - The Checking Protocols</vt:lpstr>
      <vt:lpstr>1.5 - The IT Security Protocols</vt:lpstr>
      <vt:lpstr>1.6 - The Employment Protocols</vt:lpstr>
      <vt:lpstr>1.6 - The Employment Protocols</vt:lpstr>
      <vt:lpstr>1.6 - The Employment Protocols – Professional Behaviour</vt:lpstr>
      <vt:lpstr>1.1 – Exam Questions - 2016</vt:lpstr>
      <vt:lpstr>1.1 – Exam Questions - 2016</vt:lpstr>
      <vt:lpstr>1.1 – Exam Questions - 2016</vt:lpstr>
      <vt:lpstr>1.1 – Exam Questions - 2016</vt:lpstr>
      <vt:lpstr>1.1 – Exam Questions - 2016</vt:lpstr>
      <vt:lpstr>1.1 – Exam Questions - 2016</vt:lpstr>
      <vt:lpstr>1.1 – Exam Questions - 2016</vt:lpstr>
      <vt:lpstr>1.1 – Exam Questions – 2016 – Markscheme Answers</vt:lpstr>
      <vt:lpstr>1.1 – Exam Questions – 2016 – Markscheme Answers</vt:lpstr>
      <vt:lpstr>1.1 – Exam Questions – 2016 – Markscheme Answers</vt:lpstr>
      <vt:lpstr>1.1 – Exam Questions – 2016 – Markscheme Answers</vt:lpstr>
      <vt:lpstr>1.1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02 - LO1 - Cambridge Technicals</dc:title>
  <dc:subject>eBusiness</dc:subject>
  <dc:creator>Enderoth</dc:creator>
  <cp:lastModifiedBy>Stephen Rafferty</cp:lastModifiedBy>
  <cp:revision>1625</cp:revision>
  <cp:lastPrinted>2014-01-22T18:25:48Z</cp:lastPrinted>
  <dcterms:created xsi:type="dcterms:W3CDTF">2008-03-12T11:01:44Z</dcterms:created>
  <dcterms:modified xsi:type="dcterms:W3CDTF">2017-07-02T19:07:18Z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